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66" r:id="rId2"/>
    <p:sldId id="267" r:id="rId3"/>
    <p:sldId id="256" r:id="rId4"/>
    <p:sldId id="257" r:id="rId5"/>
    <p:sldId id="258" r:id="rId6"/>
    <p:sldId id="259" r:id="rId7"/>
    <p:sldId id="260" r:id="rId8"/>
    <p:sldId id="261" r:id="rId9"/>
    <p:sldId id="269" r:id="rId10"/>
    <p:sldId id="273" r:id="rId11"/>
    <p:sldId id="274" r:id="rId12"/>
    <p:sldId id="263" r:id="rId13"/>
    <p:sldId id="268" r:id="rId14"/>
    <p:sldId id="277" r:id="rId15"/>
    <p:sldId id="278" r:id="rId16"/>
    <p:sldId id="276" r:id="rId17"/>
    <p:sldId id="264" r:id="rId18"/>
    <p:sldId id="265"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1" autoAdjust="0"/>
    <p:restoredTop sz="94610"/>
  </p:normalViewPr>
  <p:slideViewPr>
    <p:cSldViewPr snapToGrid="0" snapToObjects="1">
      <p:cViewPr varScale="1">
        <p:scale>
          <a:sx n="76" d="100"/>
          <a:sy n="76" d="100"/>
        </p:scale>
        <p:origin x="1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471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
        <p:cNvGrpSpPr/>
        <p:nvPr/>
      </p:nvGrpSpPr>
      <p:grpSpPr>
        <a:xfrm>
          <a:off x="0" y="0"/>
          <a:ext cx="0" cy="0"/>
          <a:chOff x="0" y="0"/>
          <a:chExt cx="0" cy="0"/>
        </a:xfrm>
      </p:grpSpPr>
      <p:sp>
        <p:nvSpPr>
          <p:cNvPr id="8" name="Google Shape;8;p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 name="Google Shape;9;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 name="Google Shape;1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1</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238969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p:cNvGrpSpPr/>
        <p:nvPr/>
      </p:nvGrpSpPr>
      <p:grpSpPr>
        <a:xfrm>
          <a:off x="0" y="0"/>
          <a:ext cx="0" cy="0"/>
          <a:chOff x="0" y="0"/>
          <a:chExt cx="0" cy="0"/>
        </a:xfrm>
      </p:grpSpPr>
      <p:sp>
        <p:nvSpPr>
          <p:cNvPr id="20" name="Google Shape;20;p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 name="Google Shape;21;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 name="Google Shape;22;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99602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
        <p:cNvGrpSpPr/>
        <p:nvPr/>
      </p:nvGrpSpPr>
      <p:grpSpPr>
        <a:xfrm>
          <a:off x="0" y="0"/>
          <a:ext cx="0" cy="0"/>
          <a:chOff x="0" y="0"/>
          <a:chExt cx="0" cy="0"/>
        </a:xfrm>
      </p:grpSpPr>
      <p:pic>
        <p:nvPicPr>
          <p:cNvPr id="12" name="Google Shape;12;p3"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13" name="Google Shape;13;p3"/>
          <p:cNvSpPr/>
          <p:nvPr/>
        </p:nvSpPr>
        <p:spPr>
          <a:xfrm>
            <a:off x="0" y="0"/>
            <a:ext cx="14630400" cy="8229600"/>
          </a:xfrm>
          <a:prstGeom prst="rect">
            <a:avLst/>
          </a:prstGeom>
          <a:solidFill>
            <a:srgbClr val="000018">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2037993" y="3767614"/>
            <a:ext cx="5554980" cy="694373"/>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chemeClr val="dk1"/>
              </a:buClr>
              <a:buSzPts val="4374"/>
              <a:buFont typeface="Calibri"/>
              <a:buNone/>
            </a:pPr>
            <a:endParaRPr sz="4374" b="0" i="0" u="none" strike="noStrike" cap="none">
              <a:solidFill>
                <a:schemeClr val="dk1"/>
              </a:solidFill>
              <a:latin typeface="Calibri"/>
              <a:ea typeface="Calibri"/>
              <a:cs typeface="Calibri"/>
              <a:sym typeface="Calibri"/>
            </a:endParaRPr>
          </a:p>
        </p:txBody>
      </p:sp>
      <p:sp>
        <p:nvSpPr>
          <p:cNvPr id="15" name="Google Shape;15;p3"/>
          <p:cNvSpPr txBox="1"/>
          <p:nvPr/>
        </p:nvSpPr>
        <p:spPr>
          <a:xfrm>
            <a:off x="1641753" y="7124462"/>
            <a:ext cx="1190244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0" i="0" u="none" strike="noStrike" cap="none">
                <a:solidFill>
                  <a:schemeClr val="lt1"/>
                </a:solidFill>
                <a:latin typeface="Calibri"/>
                <a:ea typeface="Calibri"/>
                <a:cs typeface="Calibri"/>
                <a:sym typeface="Calibri"/>
              </a:rPr>
              <a:t>SHRI RAM INSTITUTE OF SCIENCE &amp; TECHNOLOGY, JABALPUR</a:t>
            </a:r>
            <a:endParaRPr/>
          </a:p>
        </p:txBody>
      </p:sp>
      <p:sp>
        <p:nvSpPr>
          <p:cNvPr id="16" name="Google Shape;16;p3"/>
          <p:cNvSpPr txBox="1"/>
          <p:nvPr/>
        </p:nvSpPr>
        <p:spPr>
          <a:xfrm>
            <a:off x="3302913" y="6601242"/>
            <a:ext cx="858012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Arial"/>
              <a:buNone/>
            </a:pPr>
            <a:r>
              <a:rPr lang="en-US" sz="2800" b="0" i="0" u="none" strike="noStrike" cap="none">
                <a:solidFill>
                  <a:schemeClr val="lt1"/>
                </a:solidFill>
                <a:latin typeface="Calibri"/>
                <a:ea typeface="Calibri"/>
                <a:cs typeface="Calibri"/>
                <a:sym typeface="Calibri"/>
              </a:rPr>
              <a:t>DEPARTMENT OF COMPUTER SCIENCE &amp; ENGINEERING</a:t>
            </a:r>
            <a:endParaRPr sz="2800" b="0" i="0" u="none" strike="noStrike" cap="none">
              <a:solidFill>
                <a:schemeClr val="lt1"/>
              </a:solidFill>
              <a:latin typeface="Calibri"/>
              <a:ea typeface="Calibri"/>
              <a:cs typeface="Calibri"/>
              <a:sym typeface="Calibri"/>
            </a:endParaRPr>
          </a:p>
        </p:txBody>
      </p:sp>
      <p:sp>
        <p:nvSpPr>
          <p:cNvPr id="17" name="Google Shape;17;p3"/>
          <p:cNvSpPr txBox="1"/>
          <p:nvPr/>
        </p:nvSpPr>
        <p:spPr>
          <a:xfrm>
            <a:off x="1242059" y="838409"/>
            <a:ext cx="12146280" cy="553997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dirty="0">
                <a:solidFill>
                  <a:schemeClr val="lt1"/>
                </a:solidFill>
                <a:latin typeface="Calibri"/>
                <a:ea typeface="Calibri"/>
                <a:cs typeface="Calibri"/>
                <a:sym typeface="Calibri"/>
              </a:rPr>
              <a:t>A</a:t>
            </a:r>
            <a:br>
              <a:rPr lang="en-US" sz="2400" b="0" i="0" u="none" strike="noStrike" cap="none" dirty="0">
                <a:solidFill>
                  <a:schemeClr val="lt1"/>
                </a:solidFill>
                <a:latin typeface="Calibri"/>
                <a:ea typeface="Calibri"/>
                <a:cs typeface="Calibri"/>
                <a:sym typeface="Calibri"/>
              </a:rPr>
            </a:br>
            <a:r>
              <a:rPr lang="en-US" sz="2400" b="0" i="0" u="none" strike="noStrike" cap="none" dirty="0">
                <a:solidFill>
                  <a:schemeClr val="lt1"/>
                </a:solidFill>
                <a:latin typeface="Calibri"/>
                <a:ea typeface="Calibri"/>
                <a:cs typeface="Calibri"/>
                <a:sym typeface="Calibri"/>
              </a:rPr>
              <a:t>presentation on</a:t>
            </a:r>
            <a:br>
              <a:rPr lang="en-US" sz="2400" b="0" i="0" u="none" strike="noStrike" cap="none" dirty="0">
                <a:solidFill>
                  <a:schemeClr val="lt1"/>
                </a:solidFill>
                <a:latin typeface="Calibri"/>
                <a:ea typeface="Calibri"/>
                <a:cs typeface="Calibri"/>
                <a:sym typeface="Calibri"/>
              </a:rPr>
            </a:br>
            <a:r>
              <a:rPr lang="en-US" sz="2400" b="0" i="0" u="none" strike="noStrike" cap="none" dirty="0">
                <a:solidFill>
                  <a:schemeClr val="lt1"/>
                </a:solidFill>
                <a:latin typeface="Calibri"/>
                <a:ea typeface="Calibri"/>
                <a:cs typeface="Calibri"/>
                <a:sym typeface="Calibri"/>
              </a:rPr>
              <a:t>minor project titled</a:t>
            </a:r>
            <a:br>
              <a:rPr lang="en-US" sz="1800" b="0" i="0" u="none" strike="noStrike" cap="none" dirty="0">
                <a:solidFill>
                  <a:schemeClr val="lt1"/>
                </a:solidFill>
                <a:latin typeface="Calibri"/>
                <a:ea typeface="Calibri"/>
                <a:cs typeface="Calibri"/>
                <a:sym typeface="Calibri"/>
              </a:rPr>
            </a:br>
            <a:br>
              <a:rPr lang="en-US" sz="1800" b="0" i="0" u="none" strike="noStrike" cap="none" dirty="0">
                <a:solidFill>
                  <a:schemeClr val="lt1"/>
                </a:solidFill>
                <a:latin typeface="Calibri"/>
                <a:ea typeface="Calibri"/>
                <a:cs typeface="Calibri"/>
                <a:sym typeface="Calibri"/>
              </a:rPr>
            </a:br>
            <a:br>
              <a:rPr lang="en-US" sz="3200" b="0" i="0" u="none" strike="noStrike" cap="none" dirty="0">
                <a:solidFill>
                  <a:schemeClr val="lt1"/>
                </a:solidFill>
                <a:latin typeface="Calibri"/>
                <a:ea typeface="Calibri"/>
                <a:cs typeface="Calibri"/>
                <a:sym typeface="Calibri"/>
              </a:rPr>
            </a:br>
            <a:r>
              <a:rPr lang="en-US" sz="3200" b="1" dirty="0" err="1">
                <a:solidFill>
                  <a:schemeClr val="lt1"/>
                </a:solidFill>
                <a:latin typeface="Calibri"/>
                <a:ea typeface="Calibri"/>
                <a:cs typeface="Calibri"/>
                <a:sym typeface="Calibri"/>
              </a:rPr>
              <a:t>SwiftScribe</a:t>
            </a:r>
            <a:r>
              <a:rPr lang="en-US" sz="3200" b="1" dirty="0">
                <a:solidFill>
                  <a:schemeClr val="lt1"/>
                </a:solidFill>
                <a:latin typeface="Calibri"/>
                <a:ea typeface="Calibri"/>
                <a:cs typeface="Calibri"/>
                <a:sym typeface="Calibri"/>
              </a:rPr>
              <a:t> PDF Platform</a:t>
            </a:r>
            <a:r>
              <a:rPr lang="en-US" sz="3200" b="1" i="0" u="none" strike="noStrike" cap="none" dirty="0">
                <a:solidFill>
                  <a:schemeClr val="lt1"/>
                </a:solidFill>
                <a:latin typeface="Calibri"/>
                <a:ea typeface="Calibri"/>
                <a:cs typeface="Calibri"/>
                <a:sym typeface="Calibri"/>
              </a:rPr>
              <a:t> </a:t>
            </a:r>
            <a:br>
              <a:rPr lang="en-US" sz="1800" b="0" i="0" u="none" strike="noStrike" cap="none" dirty="0">
                <a:solidFill>
                  <a:schemeClr val="lt1"/>
                </a:solidFill>
                <a:latin typeface="Calibri"/>
                <a:ea typeface="Calibri"/>
                <a:cs typeface="Calibri"/>
                <a:sym typeface="Calibri"/>
              </a:rPr>
            </a:br>
            <a:br>
              <a:rPr lang="en-US" sz="1800" b="0" i="0" u="none" strike="noStrike" cap="none" dirty="0">
                <a:solidFill>
                  <a:schemeClr val="lt1"/>
                </a:solidFill>
                <a:latin typeface="Calibri"/>
                <a:ea typeface="Calibri"/>
                <a:cs typeface="Calibri"/>
                <a:sym typeface="Calibri"/>
              </a:rPr>
            </a:br>
            <a:br>
              <a:rPr lang="en-US" sz="2000" b="0" i="0" u="none" strike="noStrike" cap="none" dirty="0">
                <a:solidFill>
                  <a:schemeClr val="lt1"/>
                </a:solidFill>
                <a:latin typeface="Calibri"/>
                <a:ea typeface="Calibri"/>
                <a:cs typeface="Calibri"/>
                <a:sym typeface="Calibri"/>
              </a:rPr>
            </a:br>
            <a:r>
              <a:rPr lang="en-US" sz="2200" b="0" i="0" u="none" strike="noStrike" cap="none" dirty="0">
                <a:solidFill>
                  <a:schemeClr val="lt1"/>
                </a:solidFill>
                <a:latin typeface="Calibri"/>
                <a:ea typeface="Calibri"/>
                <a:cs typeface="Calibri"/>
                <a:sym typeface="Calibri"/>
              </a:rPr>
              <a:t>SUBMITTED BY</a:t>
            </a:r>
            <a:br>
              <a:rPr lang="en-US" sz="2000" b="0" i="0" u="none" strike="noStrike" cap="none" dirty="0">
                <a:solidFill>
                  <a:schemeClr val="lt1"/>
                </a:solidFill>
                <a:latin typeface="Calibri"/>
                <a:ea typeface="Calibri"/>
                <a:cs typeface="Calibri"/>
                <a:sym typeface="Calibri"/>
              </a:rPr>
            </a:br>
            <a:br>
              <a:rPr lang="en-US" sz="2000" b="0" i="0" u="none" strike="noStrike" cap="none" dirty="0">
                <a:solidFill>
                  <a:schemeClr val="lt1"/>
                </a:solidFill>
                <a:latin typeface="Calibri"/>
                <a:ea typeface="Calibri"/>
                <a:cs typeface="Calibri"/>
                <a:sym typeface="Calibri"/>
              </a:rPr>
            </a:br>
            <a:r>
              <a:rPr lang="en-US" sz="2200" b="1" i="0" u="none" strike="noStrike" cap="none" dirty="0">
                <a:solidFill>
                  <a:schemeClr val="lt1"/>
                </a:solidFill>
                <a:latin typeface="Calibri"/>
                <a:ea typeface="Calibri"/>
                <a:cs typeface="Calibri"/>
                <a:sym typeface="Calibri"/>
              </a:rPr>
              <a:t> Name1: Prince Gupta      Roll No:0213Cs211074</a:t>
            </a:r>
            <a:br>
              <a:rPr lang="en-US" sz="2200" b="1" i="0" u="none" strike="noStrike" cap="none" dirty="0">
                <a:solidFill>
                  <a:schemeClr val="lt1"/>
                </a:solidFill>
                <a:latin typeface="Calibri"/>
                <a:ea typeface="Calibri"/>
                <a:cs typeface="Calibri"/>
                <a:sym typeface="Calibri"/>
              </a:rPr>
            </a:br>
            <a:r>
              <a:rPr lang="en-US" sz="2200" b="1" i="0" u="none" strike="noStrike" cap="none" dirty="0">
                <a:solidFill>
                  <a:schemeClr val="lt1"/>
                </a:solidFill>
                <a:latin typeface="Calibri"/>
                <a:ea typeface="Calibri"/>
                <a:cs typeface="Calibri"/>
                <a:sym typeface="Calibri"/>
              </a:rPr>
              <a:t>Name2:Ashima Singh      Roll No:0213Cs211022</a:t>
            </a:r>
            <a:br>
              <a:rPr lang="en-US" sz="2200" b="0" i="0" u="none" strike="noStrike" cap="none" dirty="0">
                <a:solidFill>
                  <a:schemeClr val="lt1"/>
                </a:solidFill>
                <a:latin typeface="Calibri"/>
                <a:ea typeface="Calibri"/>
                <a:cs typeface="Calibri"/>
                <a:sym typeface="Calibri"/>
              </a:rPr>
            </a:br>
            <a:r>
              <a:rPr lang="en-US" sz="2200" b="1" i="0" u="none" strike="noStrike" cap="none" dirty="0">
                <a:solidFill>
                  <a:schemeClr val="lt1"/>
                </a:solidFill>
                <a:latin typeface="Calibri"/>
                <a:ea typeface="Calibri"/>
                <a:cs typeface="Calibri"/>
                <a:sym typeface="Calibri"/>
              </a:rPr>
              <a:t>Name3:Sweta Ghoshi      Roll No:0213Cs211120</a:t>
            </a:r>
            <a:br>
              <a:rPr lang="en-US" sz="1600" b="0" i="0" u="none" strike="noStrike" cap="none" dirty="0">
                <a:solidFill>
                  <a:schemeClr val="lt1"/>
                </a:solidFill>
                <a:latin typeface="Calibri"/>
                <a:ea typeface="Calibri"/>
                <a:cs typeface="Calibri"/>
                <a:sym typeface="Calibri"/>
              </a:rPr>
            </a:br>
            <a:br>
              <a:rPr lang="en-US" sz="1600" b="0" i="0" u="none" strike="noStrike" cap="none" dirty="0">
                <a:solidFill>
                  <a:schemeClr val="lt1"/>
                </a:solidFill>
                <a:latin typeface="Calibri"/>
                <a:ea typeface="Calibri"/>
                <a:cs typeface="Calibri"/>
                <a:sym typeface="Calibri"/>
              </a:rPr>
            </a:br>
            <a:br>
              <a:rPr lang="en-US" sz="1600" b="0" i="0" u="none" strike="noStrike" cap="none" dirty="0">
                <a:solidFill>
                  <a:schemeClr val="lt1"/>
                </a:solidFill>
                <a:latin typeface="Calibri"/>
                <a:ea typeface="Calibri"/>
                <a:cs typeface="Calibri"/>
                <a:sym typeface="Calibri"/>
              </a:rPr>
            </a:br>
            <a:r>
              <a:rPr lang="en-US" sz="2400" b="0" i="0" u="none" strike="noStrike" cap="none" dirty="0">
                <a:solidFill>
                  <a:schemeClr val="lt1"/>
                </a:solidFill>
                <a:latin typeface="Calibri"/>
                <a:ea typeface="Calibri"/>
                <a:cs typeface="Calibri"/>
                <a:sym typeface="Calibri"/>
              </a:rPr>
              <a:t>SESSION 2023-2024</a:t>
            </a:r>
            <a:endParaRPr sz="2400" b="0" i="0" u="none" strike="noStrike" cap="none" dirty="0">
              <a:solidFill>
                <a:schemeClr val="lt1"/>
              </a:solidFill>
              <a:latin typeface="Calibri"/>
              <a:ea typeface="Calibri"/>
              <a:cs typeface="Calibri"/>
              <a:sym typeface="Calibri"/>
            </a:endParaRPr>
          </a:p>
        </p:txBody>
      </p:sp>
      <p:pic>
        <p:nvPicPr>
          <p:cNvPr id="18" name="Google Shape;18;p3"/>
          <p:cNvPicPr preferRelativeResize="0"/>
          <p:nvPr/>
        </p:nvPicPr>
        <p:blipFill rotWithShape="1">
          <a:blip r:embed="rId4">
            <a:alphaModFix/>
          </a:blip>
          <a:srcRect/>
          <a:stretch/>
        </p:blipFill>
        <p:spPr>
          <a:xfrm>
            <a:off x="155852" y="6265594"/>
            <a:ext cx="1613713" cy="174003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482146"/>
          </a:xfrm>
          <a:prstGeom prst="rect">
            <a:avLst/>
          </a:prstGeom>
          <a:solidFill>
            <a:srgbClr val="080E26"/>
          </a:solidFill>
          <a:ln/>
        </p:spPr>
      </p:sp>
      <p:sp>
        <p:nvSpPr>
          <p:cNvPr id="4" name="Text 2"/>
          <p:cNvSpPr/>
          <p:nvPr/>
        </p:nvSpPr>
        <p:spPr>
          <a:xfrm>
            <a:off x="214705" y="523846"/>
            <a:ext cx="8503563" cy="672108"/>
          </a:xfrm>
          <a:prstGeom prst="rect">
            <a:avLst/>
          </a:prstGeom>
          <a:noFill/>
          <a:ln/>
        </p:spPr>
        <p:txBody>
          <a:bodyPr wrap="none" rtlCol="0" anchor="t"/>
          <a:lstStyle/>
          <a:p>
            <a:pPr>
              <a:lnSpc>
                <a:spcPts val="5292"/>
              </a:lnSpc>
            </a:pPr>
            <a:r>
              <a:rPr lang="en-US" sz="4233" dirty="0">
                <a:solidFill>
                  <a:srgbClr val="FFFFFF"/>
                </a:solidFill>
                <a:latin typeface="Fraunces" pitchFamily="34" charset="0"/>
                <a:ea typeface="Fraunces" pitchFamily="34" charset="-122"/>
              </a:rPr>
              <a:t>Design:</a:t>
            </a:r>
            <a:r>
              <a:rPr lang="en-US" sz="4000" b="1" dirty="0">
                <a:solidFill>
                  <a:srgbClr val="FFFFFF"/>
                </a:solidFill>
                <a:latin typeface="Fraunces" pitchFamily="34" charset="0"/>
                <a:ea typeface="Fraunces" pitchFamily="34" charset="-122"/>
              </a:rPr>
              <a:t> Activity Diagram</a:t>
            </a:r>
            <a:endParaRPr lang="en-US" sz="4233" dirty="0"/>
          </a:p>
        </p:txBody>
      </p:sp>
      <p:sp>
        <p:nvSpPr>
          <p:cNvPr id="6" name="Text 3"/>
          <p:cNvSpPr/>
          <p:nvPr/>
        </p:nvSpPr>
        <p:spPr>
          <a:xfrm>
            <a:off x="3999071" y="2475071"/>
            <a:ext cx="123230" cy="430054"/>
          </a:xfrm>
          <a:prstGeom prst="rect">
            <a:avLst/>
          </a:prstGeom>
          <a:noFill/>
          <a:ln/>
        </p:spPr>
        <p:txBody>
          <a:bodyPr wrap="none" rtlCol="0" anchor="t"/>
          <a:lstStyle/>
          <a:p>
            <a:pPr marL="0" indent="0" algn="ctr">
              <a:lnSpc>
                <a:spcPts val="3387"/>
              </a:lnSpc>
              <a:buNone/>
            </a:pPr>
            <a:endParaRPr lang="en-US" sz="2117" dirty="0"/>
          </a:p>
        </p:txBody>
      </p:sp>
      <p:sp>
        <p:nvSpPr>
          <p:cNvPr id="9" name="Shape 6"/>
          <p:cNvSpPr/>
          <p:nvPr/>
        </p:nvSpPr>
        <p:spPr>
          <a:xfrm>
            <a:off x="5188387" y="3278654"/>
            <a:ext cx="8581906" cy="21491"/>
          </a:xfrm>
          <a:prstGeom prst="roundRect">
            <a:avLst>
              <a:gd name="adj" fmla="val 450299"/>
            </a:avLst>
          </a:prstGeom>
          <a:solidFill>
            <a:srgbClr val="414A70"/>
          </a:solidFill>
          <a:ln/>
        </p:spPr>
      </p:sp>
      <p:sp>
        <p:nvSpPr>
          <p:cNvPr id="11" name="Text 7"/>
          <p:cNvSpPr/>
          <p:nvPr/>
        </p:nvSpPr>
        <p:spPr>
          <a:xfrm>
            <a:off x="3979188" y="3906560"/>
            <a:ext cx="162878" cy="430054"/>
          </a:xfrm>
          <a:prstGeom prst="rect">
            <a:avLst/>
          </a:prstGeom>
          <a:noFill/>
          <a:ln/>
        </p:spPr>
        <p:txBody>
          <a:bodyPr wrap="none" rtlCol="0" anchor="t"/>
          <a:lstStyle/>
          <a:p>
            <a:pPr marL="0" indent="0" algn="ctr">
              <a:lnSpc>
                <a:spcPts val="3387"/>
              </a:lnSpc>
              <a:buNone/>
            </a:pPr>
            <a:endParaRPr lang="en-US" sz="2117" dirty="0"/>
          </a:p>
        </p:txBody>
      </p:sp>
      <p:sp>
        <p:nvSpPr>
          <p:cNvPr id="14" name="Shape 10"/>
          <p:cNvSpPr/>
          <p:nvPr/>
        </p:nvSpPr>
        <p:spPr>
          <a:xfrm>
            <a:off x="6262330" y="4915287"/>
            <a:ext cx="7507962" cy="21491"/>
          </a:xfrm>
          <a:prstGeom prst="roundRect">
            <a:avLst>
              <a:gd name="adj" fmla="val 450299"/>
            </a:avLst>
          </a:prstGeom>
          <a:solidFill>
            <a:srgbClr val="414A70"/>
          </a:solidFill>
          <a:ln/>
        </p:spPr>
      </p:sp>
      <p:sp>
        <p:nvSpPr>
          <p:cNvPr id="16" name="Text 11"/>
          <p:cNvSpPr/>
          <p:nvPr/>
        </p:nvSpPr>
        <p:spPr>
          <a:xfrm>
            <a:off x="3986570" y="5543193"/>
            <a:ext cx="148352" cy="430054"/>
          </a:xfrm>
          <a:prstGeom prst="rect">
            <a:avLst/>
          </a:prstGeom>
          <a:noFill/>
          <a:ln/>
        </p:spPr>
        <p:txBody>
          <a:bodyPr wrap="none" rtlCol="0" anchor="t"/>
          <a:lstStyle/>
          <a:p>
            <a:pPr marL="0" indent="0" algn="ctr">
              <a:lnSpc>
                <a:spcPts val="3387"/>
              </a:lnSpc>
              <a:buNone/>
            </a:pPr>
            <a:endParaRPr lang="en-US" sz="2117" dirty="0"/>
          </a:p>
        </p:txBody>
      </p:sp>
      <p:sp>
        <p:nvSpPr>
          <p:cNvPr id="19" name="Text 14"/>
          <p:cNvSpPr/>
          <p:nvPr/>
        </p:nvSpPr>
        <p:spPr>
          <a:xfrm>
            <a:off x="1613266" y="6791682"/>
            <a:ext cx="12210723" cy="1031915"/>
          </a:xfrm>
          <a:prstGeom prst="rect">
            <a:avLst/>
          </a:prstGeom>
          <a:noFill/>
          <a:ln/>
        </p:spPr>
        <p:txBody>
          <a:bodyPr wrap="square" rtlCol="0" anchor="t"/>
          <a:lstStyle/>
          <a:p>
            <a:pPr marL="0" indent="0">
              <a:lnSpc>
                <a:spcPts val="2709"/>
              </a:lnSpc>
              <a:buNone/>
            </a:pPr>
            <a:endParaRPr lang="en-US" sz="1693" dirty="0"/>
          </a:p>
        </p:txBody>
      </p:sp>
      <p:pic>
        <p:nvPicPr>
          <p:cNvPr id="21" name="Google Shape;18;p3">
            <a:extLst>
              <a:ext uri="{FF2B5EF4-FFF2-40B4-BE49-F238E27FC236}">
                <a16:creationId xmlns:a16="http://schemas.microsoft.com/office/drawing/2014/main" id="{9A10C128-ABA5-27AA-ACE2-4AD44E406034}"/>
              </a:ext>
            </a:extLst>
          </p:cNvPr>
          <p:cNvPicPr preferRelativeResize="0"/>
          <p:nvPr/>
        </p:nvPicPr>
        <p:blipFill rotWithShape="1">
          <a:blip r:embed="rId3">
            <a:alphaModFix/>
          </a:blip>
          <a:srcRect/>
          <a:stretch/>
        </p:blipFill>
        <p:spPr>
          <a:xfrm>
            <a:off x="-447" y="6579780"/>
            <a:ext cx="1613713" cy="1740037"/>
          </a:xfrm>
          <a:prstGeom prst="rect">
            <a:avLst/>
          </a:prstGeom>
          <a:noFill/>
          <a:ln>
            <a:noFill/>
          </a:ln>
        </p:spPr>
      </p:pic>
      <p:pic>
        <p:nvPicPr>
          <p:cNvPr id="7" name="Picture 6">
            <a:extLst>
              <a:ext uri="{FF2B5EF4-FFF2-40B4-BE49-F238E27FC236}">
                <a16:creationId xmlns:a16="http://schemas.microsoft.com/office/drawing/2014/main" id="{B9F772C4-3F79-4011-8B0E-1CB5C7742D5E}"/>
              </a:ext>
            </a:extLst>
          </p:cNvPr>
          <p:cNvPicPr>
            <a:picLocks noChangeAspect="1"/>
          </p:cNvPicPr>
          <p:nvPr/>
        </p:nvPicPr>
        <p:blipFill>
          <a:blip r:embed="rId4"/>
          <a:stretch>
            <a:fillRect/>
          </a:stretch>
        </p:blipFill>
        <p:spPr>
          <a:xfrm>
            <a:off x="5735567" y="311057"/>
            <a:ext cx="6533598" cy="8036561"/>
          </a:xfrm>
          <a:prstGeom prst="rect">
            <a:avLst/>
          </a:prstGeom>
        </p:spPr>
      </p:pic>
    </p:spTree>
    <p:extLst>
      <p:ext uri="{BB962C8B-B14F-4D97-AF65-F5344CB8AC3E}">
        <p14:creationId xmlns:p14="http://schemas.microsoft.com/office/powerpoint/2010/main" val="1010857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414980"/>
          </a:xfrm>
          <a:prstGeom prst="rect">
            <a:avLst/>
          </a:prstGeom>
          <a:solidFill>
            <a:srgbClr val="080E26"/>
          </a:solidFill>
          <a:ln/>
        </p:spPr>
      </p:sp>
      <p:sp>
        <p:nvSpPr>
          <p:cNvPr id="4" name="Text 2"/>
          <p:cNvSpPr/>
          <p:nvPr/>
        </p:nvSpPr>
        <p:spPr>
          <a:xfrm>
            <a:off x="146654" y="875511"/>
            <a:ext cx="8503563" cy="672108"/>
          </a:xfrm>
          <a:prstGeom prst="rect">
            <a:avLst/>
          </a:prstGeom>
          <a:noFill/>
          <a:ln/>
        </p:spPr>
        <p:txBody>
          <a:bodyPr wrap="none" rtlCol="0" anchor="t"/>
          <a:lstStyle/>
          <a:p>
            <a:pPr marL="0" indent="0">
              <a:lnSpc>
                <a:spcPts val="5292"/>
              </a:lnSpc>
              <a:buNone/>
            </a:pPr>
            <a:r>
              <a:rPr lang="en-US" sz="4233" dirty="0">
                <a:solidFill>
                  <a:srgbClr val="FFFFFF"/>
                </a:solidFill>
                <a:latin typeface="Fraunces" pitchFamily="34" charset="0"/>
                <a:ea typeface="Fraunces" pitchFamily="34" charset="-122"/>
              </a:rPr>
              <a:t>Design: </a:t>
            </a:r>
            <a:r>
              <a:rPr lang="en-US" sz="4233" b="1" dirty="0">
                <a:solidFill>
                  <a:srgbClr val="FFFFFF"/>
                </a:solidFill>
                <a:latin typeface="Fraunces" pitchFamily="34" charset="0"/>
                <a:ea typeface="Fraunces" pitchFamily="34" charset="-122"/>
              </a:rPr>
              <a:t>Control Flow Diagram</a:t>
            </a:r>
            <a:endParaRPr lang="en-US" sz="4233" b="1" dirty="0"/>
          </a:p>
        </p:txBody>
      </p:sp>
      <p:sp>
        <p:nvSpPr>
          <p:cNvPr id="6" name="Text 3"/>
          <p:cNvSpPr/>
          <p:nvPr/>
        </p:nvSpPr>
        <p:spPr>
          <a:xfrm>
            <a:off x="3999071" y="2475071"/>
            <a:ext cx="123230" cy="430054"/>
          </a:xfrm>
          <a:prstGeom prst="rect">
            <a:avLst/>
          </a:prstGeom>
          <a:noFill/>
          <a:ln/>
        </p:spPr>
        <p:txBody>
          <a:bodyPr wrap="none" rtlCol="0" anchor="t"/>
          <a:lstStyle/>
          <a:p>
            <a:pPr marL="0" indent="0" algn="ctr">
              <a:lnSpc>
                <a:spcPts val="3387"/>
              </a:lnSpc>
              <a:buNone/>
            </a:pPr>
            <a:endParaRPr lang="en-US" sz="2117" dirty="0"/>
          </a:p>
        </p:txBody>
      </p:sp>
      <p:sp>
        <p:nvSpPr>
          <p:cNvPr id="9" name="Shape 6"/>
          <p:cNvSpPr/>
          <p:nvPr/>
        </p:nvSpPr>
        <p:spPr>
          <a:xfrm>
            <a:off x="5188387" y="3278654"/>
            <a:ext cx="8581906" cy="21491"/>
          </a:xfrm>
          <a:prstGeom prst="roundRect">
            <a:avLst>
              <a:gd name="adj" fmla="val 450299"/>
            </a:avLst>
          </a:prstGeom>
          <a:solidFill>
            <a:srgbClr val="414A70"/>
          </a:solidFill>
          <a:ln/>
        </p:spPr>
      </p:sp>
      <p:sp>
        <p:nvSpPr>
          <p:cNvPr id="11" name="Text 7"/>
          <p:cNvSpPr/>
          <p:nvPr/>
        </p:nvSpPr>
        <p:spPr>
          <a:xfrm>
            <a:off x="3979188" y="3906560"/>
            <a:ext cx="162878" cy="430054"/>
          </a:xfrm>
          <a:prstGeom prst="rect">
            <a:avLst/>
          </a:prstGeom>
          <a:noFill/>
          <a:ln/>
        </p:spPr>
        <p:txBody>
          <a:bodyPr wrap="none" rtlCol="0" anchor="t"/>
          <a:lstStyle/>
          <a:p>
            <a:pPr marL="0" indent="0" algn="ctr">
              <a:lnSpc>
                <a:spcPts val="3387"/>
              </a:lnSpc>
              <a:buNone/>
            </a:pPr>
            <a:endParaRPr lang="en-US" sz="2117" dirty="0"/>
          </a:p>
        </p:txBody>
      </p:sp>
      <p:sp>
        <p:nvSpPr>
          <p:cNvPr id="14" name="Shape 10"/>
          <p:cNvSpPr/>
          <p:nvPr/>
        </p:nvSpPr>
        <p:spPr>
          <a:xfrm>
            <a:off x="6262330" y="4915287"/>
            <a:ext cx="7507962" cy="21491"/>
          </a:xfrm>
          <a:prstGeom prst="roundRect">
            <a:avLst>
              <a:gd name="adj" fmla="val 450299"/>
            </a:avLst>
          </a:prstGeom>
          <a:solidFill>
            <a:srgbClr val="414A70"/>
          </a:solidFill>
          <a:ln/>
        </p:spPr>
      </p:sp>
      <p:sp>
        <p:nvSpPr>
          <p:cNvPr id="16" name="Text 11"/>
          <p:cNvSpPr/>
          <p:nvPr/>
        </p:nvSpPr>
        <p:spPr>
          <a:xfrm>
            <a:off x="3986570" y="5543193"/>
            <a:ext cx="148352" cy="430054"/>
          </a:xfrm>
          <a:prstGeom prst="rect">
            <a:avLst/>
          </a:prstGeom>
          <a:noFill/>
          <a:ln/>
        </p:spPr>
        <p:txBody>
          <a:bodyPr wrap="none" rtlCol="0" anchor="t"/>
          <a:lstStyle/>
          <a:p>
            <a:pPr marL="0" indent="0" algn="ctr">
              <a:lnSpc>
                <a:spcPts val="3387"/>
              </a:lnSpc>
              <a:buNone/>
            </a:pPr>
            <a:endParaRPr lang="en-US" sz="2117" dirty="0"/>
          </a:p>
        </p:txBody>
      </p:sp>
      <p:sp>
        <p:nvSpPr>
          <p:cNvPr id="19" name="Text 14"/>
          <p:cNvSpPr/>
          <p:nvPr/>
        </p:nvSpPr>
        <p:spPr>
          <a:xfrm>
            <a:off x="1613266" y="6791682"/>
            <a:ext cx="12210723" cy="1031915"/>
          </a:xfrm>
          <a:prstGeom prst="rect">
            <a:avLst/>
          </a:prstGeom>
          <a:noFill/>
          <a:ln/>
        </p:spPr>
        <p:txBody>
          <a:bodyPr wrap="square" rtlCol="0" anchor="t"/>
          <a:lstStyle/>
          <a:p>
            <a:pPr marL="0" indent="0">
              <a:lnSpc>
                <a:spcPts val="2709"/>
              </a:lnSpc>
              <a:buNone/>
            </a:pPr>
            <a:endParaRPr lang="en-US" sz="1693" dirty="0"/>
          </a:p>
        </p:txBody>
      </p:sp>
      <p:pic>
        <p:nvPicPr>
          <p:cNvPr id="21" name="Google Shape;18;p3">
            <a:extLst>
              <a:ext uri="{FF2B5EF4-FFF2-40B4-BE49-F238E27FC236}">
                <a16:creationId xmlns:a16="http://schemas.microsoft.com/office/drawing/2014/main" id="{9A10C128-ABA5-27AA-ACE2-4AD44E406034}"/>
              </a:ext>
            </a:extLst>
          </p:cNvPr>
          <p:cNvPicPr preferRelativeResize="0"/>
          <p:nvPr/>
        </p:nvPicPr>
        <p:blipFill rotWithShape="1">
          <a:blip r:embed="rId3">
            <a:alphaModFix/>
          </a:blip>
          <a:srcRect/>
          <a:stretch/>
        </p:blipFill>
        <p:spPr>
          <a:xfrm>
            <a:off x="-447" y="6579780"/>
            <a:ext cx="1613713" cy="1740037"/>
          </a:xfrm>
          <a:prstGeom prst="rect">
            <a:avLst/>
          </a:prstGeom>
          <a:noFill/>
          <a:ln>
            <a:noFill/>
          </a:ln>
        </p:spPr>
      </p:pic>
      <p:pic>
        <p:nvPicPr>
          <p:cNvPr id="7" name="Picture 6">
            <a:extLst>
              <a:ext uri="{FF2B5EF4-FFF2-40B4-BE49-F238E27FC236}">
                <a16:creationId xmlns:a16="http://schemas.microsoft.com/office/drawing/2014/main" id="{834C0269-37D0-48C6-A4CF-E53C4873444E}"/>
              </a:ext>
            </a:extLst>
          </p:cNvPr>
          <p:cNvPicPr>
            <a:picLocks noChangeAspect="1"/>
          </p:cNvPicPr>
          <p:nvPr/>
        </p:nvPicPr>
        <p:blipFill>
          <a:blip r:embed="rId4"/>
          <a:stretch>
            <a:fillRect/>
          </a:stretch>
        </p:blipFill>
        <p:spPr>
          <a:xfrm>
            <a:off x="7179468" y="151877"/>
            <a:ext cx="6410325" cy="7905750"/>
          </a:xfrm>
          <a:prstGeom prst="rect">
            <a:avLst/>
          </a:prstGeom>
        </p:spPr>
      </p:pic>
    </p:spTree>
    <p:extLst>
      <p:ext uri="{BB962C8B-B14F-4D97-AF65-F5344CB8AC3E}">
        <p14:creationId xmlns:p14="http://schemas.microsoft.com/office/powerpoint/2010/main" val="3795964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14630400" cy="2688074"/>
          </a:xfrm>
          <a:prstGeom prst="rect">
            <a:avLst/>
          </a:prstGeom>
        </p:spPr>
      </p:pic>
      <p:sp>
        <p:nvSpPr>
          <p:cNvPr id="5" name="Text 2"/>
          <p:cNvSpPr/>
          <p:nvPr/>
        </p:nvSpPr>
        <p:spPr>
          <a:xfrm>
            <a:off x="806410" y="2894290"/>
            <a:ext cx="5376267" cy="672108"/>
          </a:xfrm>
          <a:prstGeom prst="rect">
            <a:avLst/>
          </a:prstGeom>
          <a:noFill/>
          <a:ln/>
        </p:spPr>
        <p:txBody>
          <a:bodyPr wrap="none" rtlCol="0" anchor="t"/>
          <a:lstStyle/>
          <a:p>
            <a:pPr marL="0" indent="0">
              <a:lnSpc>
                <a:spcPts val="5292"/>
              </a:lnSpc>
              <a:buNone/>
            </a:pPr>
            <a:r>
              <a:rPr lang="en-US" sz="4233" dirty="0">
                <a:solidFill>
                  <a:srgbClr val="FFFFFF"/>
                </a:solidFill>
                <a:latin typeface="Fraunces" pitchFamily="34" charset="0"/>
                <a:ea typeface="Fraunces" pitchFamily="34" charset="-122"/>
                <a:cs typeface="Fraunces" pitchFamily="34" charset="-120"/>
              </a:rPr>
              <a:t>Testing: </a:t>
            </a:r>
            <a:endParaRPr lang="en-US" sz="4233" dirty="0"/>
          </a:p>
        </p:txBody>
      </p:sp>
      <p:pic>
        <p:nvPicPr>
          <p:cNvPr id="6" name="Image 1" descr="preencoded.png"/>
          <p:cNvPicPr>
            <a:picLocks noChangeAspect="1"/>
          </p:cNvPicPr>
          <p:nvPr/>
        </p:nvPicPr>
        <p:blipFill>
          <a:blip r:embed="rId4"/>
          <a:stretch>
            <a:fillRect/>
          </a:stretch>
        </p:blipFill>
        <p:spPr>
          <a:xfrm>
            <a:off x="806410" y="3756303"/>
            <a:ext cx="4339114" cy="860108"/>
          </a:xfrm>
          <a:prstGeom prst="rect">
            <a:avLst/>
          </a:prstGeom>
        </p:spPr>
      </p:pic>
      <p:sp>
        <p:nvSpPr>
          <p:cNvPr id="7" name="Text 3"/>
          <p:cNvSpPr/>
          <p:nvPr/>
        </p:nvSpPr>
        <p:spPr>
          <a:xfrm>
            <a:off x="1008460" y="4924708"/>
            <a:ext cx="2688074" cy="335994"/>
          </a:xfrm>
          <a:prstGeom prst="rect">
            <a:avLst/>
          </a:prstGeom>
          <a:noFill/>
          <a:ln/>
        </p:spPr>
        <p:txBody>
          <a:bodyPr wrap="none" rtlCol="0" anchor="t"/>
          <a:lstStyle/>
          <a:p>
            <a:pPr marL="0" indent="0" algn="l">
              <a:lnSpc>
                <a:spcPts val="2646"/>
              </a:lnSpc>
              <a:buNone/>
            </a:pPr>
            <a:r>
              <a:rPr lang="en-US" sz="2117" dirty="0">
                <a:solidFill>
                  <a:srgbClr val="EBECEF"/>
                </a:solidFill>
                <a:latin typeface="Fraunces" pitchFamily="34" charset="0"/>
                <a:ea typeface="Fraunces" pitchFamily="34" charset="-122"/>
                <a:cs typeface="Fraunces" pitchFamily="34" charset="-120"/>
              </a:rPr>
              <a:t>Unit Tests</a:t>
            </a:r>
            <a:endParaRPr lang="en-US" sz="2117" dirty="0"/>
          </a:p>
        </p:txBody>
      </p:sp>
      <p:sp>
        <p:nvSpPr>
          <p:cNvPr id="8" name="Text 4"/>
          <p:cNvSpPr/>
          <p:nvPr/>
        </p:nvSpPr>
        <p:spPr>
          <a:xfrm>
            <a:off x="962708" y="5284015"/>
            <a:ext cx="3909060" cy="1031915"/>
          </a:xfrm>
          <a:prstGeom prst="rect">
            <a:avLst/>
          </a:prstGeom>
          <a:noFill/>
          <a:ln/>
        </p:spPr>
        <p:txBody>
          <a:bodyPr wrap="square" rtlCol="0" anchor="t"/>
          <a:lstStyle/>
          <a:p>
            <a:pPr marL="0" indent="0" algn="l">
              <a:lnSpc>
                <a:spcPts val="2709"/>
              </a:lnSpc>
              <a:buNone/>
            </a:pPr>
            <a:r>
              <a:rPr lang="en-US" sz="1693" dirty="0">
                <a:solidFill>
                  <a:srgbClr val="EBECEF"/>
                </a:solidFill>
                <a:latin typeface="Epilogue" pitchFamily="34" charset="0"/>
                <a:ea typeface="Epilogue" pitchFamily="34" charset="-122"/>
                <a:cs typeface="Epilogue" pitchFamily="34" charset="-120"/>
              </a:rPr>
              <a:t>Rigorously test individual components and modules to ensure they function as expected. Ex-jest and mocha.</a:t>
            </a:r>
            <a:endParaRPr lang="en-US" sz="1693" dirty="0"/>
          </a:p>
        </p:txBody>
      </p:sp>
      <p:pic>
        <p:nvPicPr>
          <p:cNvPr id="9" name="Image 2" descr="preencoded.png"/>
          <p:cNvPicPr>
            <a:picLocks noChangeAspect="1"/>
          </p:cNvPicPr>
          <p:nvPr/>
        </p:nvPicPr>
        <p:blipFill>
          <a:blip r:embed="rId5"/>
          <a:stretch>
            <a:fillRect/>
          </a:stretch>
        </p:blipFill>
        <p:spPr>
          <a:xfrm>
            <a:off x="5145464" y="3772614"/>
            <a:ext cx="4339233" cy="860108"/>
          </a:xfrm>
          <a:prstGeom prst="rect">
            <a:avLst/>
          </a:prstGeom>
        </p:spPr>
      </p:pic>
      <p:sp>
        <p:nvSpPr>
          <p:cNvPr id="10" name="Text 5"/>
          <p:cNvSpPr/>
          <p:nvPr/>
        </p:nvSpPr>
        <p:spPr>
          <a:xfrm>
            <a:off x="5360551" y="4860846"/>
            <a:ext cx="2688074" cy="335994"/>
          </a:xfrm>
          <a:prstGeom prst="rect">
            <a:avLst/>
          </a:prstGeom>
          <a:noFill/>
          <a:ln/>
        </p:spPr>
        <p:txBody>
          <a:bodyPr wrap="none" rtlCol="0" anchor="t"/>
          <a:lstStyle/>
          <a:p>
            <a:pPr marL="0" indent="0" algn="l">
              <a:lnSpc>
                <a:spcPts val="2646"/>
              </a:lnSpc>
              <a:buNone/>
            </a:pPr>
            <a:r>
              <a:rPr lang="en-US" sz="2117" dirty="0">
                <a:solidFill>
                  <a:srgbClr val="EBECEF"/>
                </a:solidFill>
                <a:latin typeface="Fraunces" pitchFamily="34" charset="0"/>
                <a:ea typeface="Fraunces" pitchFamily="34" charset="-122"/>
                <a:cs typeface="Fraunces" pitchFamily="34" charset="-120"/>
              </a:rPr>
              <a:t>Integration Tests</a:t>
            </a:r>
            <a:endParaRPr lang="en-US" sz="2117" dirty="0"/>
          </a:p>
        </p:txBody>
      </p:sp>
      <p:sp>
        <p:nvSpPr>
          <p:cNvPr id="11" name="Text 6"/>
          <p:cNvSpPr/>
          <p:nvPr/>
        </p:nvSpPr>
        <p:spPr>
          <a:xfrm>
            <a:off x="5281908" y="5201304"/>
            <a:ext cx="3909179" cy="1031915"/>
          </a:xfrm>
          <a:prstGeom prst="rect">
            <a:avLst/>
          </a:prstGeom>
          <a:noFill/>
          <a:ln/>
        </p:spPr>
        <p:txBody>
          <a:bodyPr wrap="square" rtlCol="0" anchor="t"/>
          <a:lstStyle/>
          <a:p>
            <a:pPr marL="0" indent="0" algn="l">
              <a:lnSpc>
                <a:spcPts val="2709"/>
              </a:lnSpc>
              <a:buNone/>
            </a:pPr>
            <a:r>
              <a:rPr lang="en-US" sz="1693" dirty="0">
                <a:solidFill>
                  <a:srgbClr val="EBECEF"/>
                </a:solidFill>
                <a:latin typeface="Epilogue" pitchFamily="34" charset="0"/>
                <a:ea typeface="Epilogue" pitchFamily="34" charset="-122"/>
                <a:cs typeface="Epilogue" pitchFamily="34" charset="-120"/>
              </a:rPr>
              <a:t>Verify how different parts of the system work together, checking for any integration issues.</a:t>
            </a:r>
            <a:endParaRPr lang="en-US" sz="1693" dirty="0"/>
          </a:p>
        </p:txBody>
      </p:sp>
      <p:pic>
        <p:nvPicPr>
          <p:cNvPr id="12" name="Image 3" descr="preencoded.png"/>
          <p:cNvPicPr>
            <a:picLocks noChangeAspect="1"/>
          </p:cNvPicPr>
          <p:nvPr/>
        </p:nvPicPr>
        <p:blipFill>
          <a:blip r:embed="rId6"/>
          <a:stretch>
            <a:fillRect/>
          </a:stretch>
        </p:blipFill>
        <p:spPr>
          <a:xfrm>
            <a:off x="9484757" y="3756303"/>
            <a:ext cx="4339233" cy="860108"/>
          </a:xfrm>
          <a:prstGeom prst="rect">
            <a:avLst/>
          </a:prstGeom>
        </p:spPr>
      </p:pic>
      <p:sp>
        <p:nvSpPr>
          <p:cNvPr id="13" name="Text 7"/>
          <p:cNvSpPr/>
          <p:nvPr/>
        </p:nvSpPr>
        <p:spPr>
          <a:xfrm>
            <a:off x="9699784" y="4865310"/>
            <a:ext cx="2688074" cy="335994"/>
          </a:xfrm>
          <a:prstGeom prst="rect">
            <a:avLst/>
          </a:prstGeom>
          <a:noFill/>
          <a:ln/>
        </p:spPr>
        <p:txBody>
          <a:bodyPr wrap="none" rtlCol="0" anchor="t"/>
          <a:lstStyle/>
          <a:p>
            <a:pPr marL="0" indent="0" algn="l">
              <a:lnSpc>
                <a:spcPts val="2646"/>
              </a:lnSpc>
              <a:buNone/>
            </a:pPr>
            <a:r>
              <a:rPr lang="en-US" sz="2117" dirty="0">
                <a:solidFill>
                  <a:srgbClr val="EBECEF"/>
                </a:solidFill>
                <a:latin typeface="Fraunces" pitchFamily="34" charset="0"/>
                <a:ea typeface="Fraunces" pitchFamily="34" charset="-122"/>
                <a:cs typeface="Fraunces" pitchFamily="34" charset="-120"/>
              </a:rPr>
              <a:t>End-to-End Tests</a:t>
            </a:r>
            <a:endParaRPr lang="en-US" sz="2117" dirty="0"/>
          </a:p>
        </p:txBody>
      </p:sp>
      <p:sp>
        <p:nvSpPr>
          <p:cNvPr id="14" name="Text 8"/>
          <p:cNvSpPr/>
          <p:nvPr/>
        </p:nvSpPr>
        <p:spPr>
          <a:xfrm>
            <a:off x="9699783" y="5186700"/>
            <a:ext cx="3909179" cy="1031915"/>
          </a:xfrm>
          <a:prstGeom prst="rect">
            <a:avLst/>
          </a:prstGeom>
          <a:noFill/>
          <a:ln/>
        </p:spPr>
        <p:txBody>
          <a:bodyPr wrap="square" rtlCol="0" anchor="t"/>
          <a:lstStyle/>
          <a:p>
            <a:pPr marL="0" indent="0" algn="l">
              <a:lnSpc>
                <a:spcPts val="2709"/>
              </a:lnSpc>
              <a:buNone/>
            </a:pPr>
            <a:r>
              <a:rPr lang="en-US" sz="1693" dirty="0">
                <a:solidFill>
                  <a:srgbClr val="EBECEF"/>
                </a:solidFill>
                <a:latin typeface="Epilogue" pitchFamily="34" charset="0"/>
                <a:ea typeface="Epilogue" pitchFamily="34" charset="-122"/>
                <a:cs typeface="Epilogue" pitchFamily="34" charset="-120"/>
              </a:rPr>
              <a:t>Simulate real-world user scenarios to validate the entire application flow from start to finish.</a:t>
            </a:r>
            <a:endParaRPr lang="en-US" sz="1693" dirty="0"/>
          </a:p>
        </p:txBody>
      </p:sp>
      <p:pic>
        <p:nvPicPr>
          <p:cNvPr id="16" name="Google Shape;18;p3">
            <a:extLst>
              <a:ext uri="{FF2B5EF4-FFF2-40B4-BE49-F238E27FC236}">
                <a16:creationId xmlns:a16="http://schemas.microsoft.com/office/drawing/2014/main" id="{7392CEEA-ACA5-12EE-1CA6-274A5C9B44A9}"/>
              </a:ext>
            </a:extLst>
          </p:cNvPr>
          <p:cNvPicPr preferRelativeResize="0"/>
          <p:nvPr/>
        </p:nvPicPr>
        <p:blipFill rotWithShape="1">
          <a:blip r:embed="rId7">
            <a:alphaModFix/>
          </a:blip>
          <a:srcRect/>
          <a:stretch/>
        </p:blipFill>
        <p:spPr>
          <a:xfrm>
            <a:off x="-56665" y="6497718"/>
            <a:ext cx="1613713" cy="17400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AA4903DC-D23E-4544-939E-A554FA990A11}"/>
              </a:ext>
            </a:extLst>
          </p:cNvPr>
          <p:cNvSpPr/>
          <p:nvPr/>
        </p:nvSpPr>
        <p:spPr>
          <a:xfrm>
            <a:off x="0" y="0"/>
            <a:ext cx="14630400" cy="8229600"/>
          </a:xfrm>
          <a:prstGeom prst="rect">
            <a:avLst/>
          </a:prstGeom>
          <a:solidFill>
            <a:srgbClr val="080E26"/>
          </a:solidFill>
          <a:ln/>
        </p:spPr>
        <p:txBody>
          <a:bodyPr/>
          <a:lstStyle/>
          <a:p>
            <a:endParaRPr lang="en-IN" dirty="0"/>
          </a:p>
        </p:txBody>
      </p:sp>
      <p:pic>
        <p:nvPicPr>
          <p:cNvPr id="3" name="Google Shape;18;p3">
            <a:extLst>
              <a:ext uri="{FF2B5EF4-FFF2-40B4-BE49-F238E27FC236}">
                <a16:creationId xmlns:a16="http://schemas.microsoft.com/office/drawing/2014/main" id="{EB3FC051-9798-4369-A5D8-C121261CF823}"/>
              </a:ext>
            </a:extLst>
          </p:cNvPr>
          <p:cNvPicPr preferRelativeResize="0"/>
          <p:nvPr/>
        </p:nvPicPr>
        <p:blipFill rotWithShape="1">
          <a:blip r:embed="rId2">
            <a:alphaModFix/>
          </a:blip>
          <a:srcRect/>
          <a:stretch/>
        </p:blipFill>
        <p:spPr>
          <a:xfrm>
            <a:off x="155852" y="6489563"/>
            <a:ext cx="1613713" cy="1740037"/>
          </a:xfrm>
          <a:prstGeom prst="rect">
            <a:avLst/>
          </a:prstGeom>
          <a:noFill/>
          <a:ln>
            <a:noFill/>
          </a:ln>
        </p:spPr>
      </p:pic>
      <p:sp>
        <p:nvSpPr>
          <p:cNvPr id="8" name="Text 2">
            <a:extLst>
              <a:ext uri="{FF2B5EF4-FFF2-40B4-BE49-F238E27FC236}">
                <a16:creationId xmlns:a16="http://schemas.microsoft.com/office/drawing/2014/main" id="{C832FFD6-9DC5-4A8D-A3C8-71044D5A7958}"/>
              </a:ext>
            </a:extLst>
          </p:cNvPr>
          <p:cNvSpPr/>
          <p:nvPr/>
        </p:nvSpPr>
        <p:spPr>
          <a:xfrm>
            <a:off x="673240" y="311500"/>
            <a:ext cx="3265714" cy="1045027"/>
          </a:xfrm>
          <a:prstGeom prst="rect">
            <a:avLst/>
          </a:prstGeom>
          <a:noFill/>
          <a:ln/>
        </p:spPr>
        <p:txBody>
          <a:bodyPr wrap="none" rtlCol="0" anchor="t"/>
          <a:lstStyle/>
          <a:p>
            <a:pPr marL="0" indent="0">
              <a:lnSpc>
                <a:spcPts val="6494"/>
              </a:lnSpc>
              <a:buNone/>
            </a:pPr>
            <a:r>
              <a:rPr lang="en-US" sz="5195" dirty="0">
                <a:solidFill>
                  <a:srgbClr val="FFFFFF"/>
                </a:solidFill>
                <a:latin typeface="Fraunces" pitchFamily="34" charset="0"/>
                <a:ea typeface="Fraunces" pitchFamily="34" charset="-122"/>
                <a:cs typeface="Fraunces" pitchFamily="34" charset="-120"/>
              </a:rPr>
              <a:t>Output: </a:t>
            </a:r>
            <a:endParaRPr lang="en-US" sz="5195" dirty="0"/>
          </a:p>
        </p:txBody>
      </p:sp>
      <p:pic>
        <p:nvPicPr>
          <p:cNvPr id="5" name="Picture 4" descr="A screenshot of a computer&#10;&#10;Description automatically generated">
            <a:extLst>
              <a:ext uri="{FF2B5EF4-FFF2-40B4-BE49-F238E27FC236}">
                <a16:creationId xmlns:a16="http://schemas.microsoft.com/office/drawing/2014/main" id="{996AC99C-6627-46E2-B08B-627163584C34}"/>
              </a:ext>
            </a:extLst>
          </p:cNvPr>
          <p:cNvPicPr>
            <a:picLocks noChangeAspect="1"/>
          </p:cNvPicPr>
          <p:nvPr/>
        </p:nvPicPr>
        <p:blipFill>
          <a:blip r:embed="rId3"/>
          <a:stretch>
            <a:fillRect/>
          </a:stretch>
        </p:blipFill>
        <p:spPr>
          <a:xfrm>
            <a:off x="2944167" y="612948"/>
            <a:ext cx="11354638" cy="6863025"/>
          </a:xfrm>
          <a:prstGeom prst="rect">
            <a:avLst/>
          </a:prstGeom>
        </p:spPr>
      </p:pic>
    </p:spTree>
    <p:extLst>
      <p:ext uri="{BB962C8B-B14F-4D97-AF65-F5344CB8AC3E}">
        <p14:creationId xmlns:p14="http://schemas.microsoft.com/office/powerpoint/2010/main" val="1464512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AA4903DC-D23E-4544-939E-A554FA990A11}"/>
              </a:ext>
            </a:extLst>
          </p:cNvPr>
          <p:cNvSpPr/>
          <p:nvPr/>
        </p:nvSpPr>
        <p:spPr>
          <a:xfrm>
            <a:off x="0" y="0"/>
            <a:ext cx="14630400" cy="8229600"/>
          </a:xfrm>
          <a:prstGeom prst="rect">
            <a:avLst/>
          </a:prstGeom>
          <a:solidFill>
            <a:srgbClr val="080E26"/>
          </a:solidFill>
          <a:ln/>
        </p:spPr>
        <p:txBody>
          <a:bodyPr/>
          <a:lstStyle/>
          <a:p>
            <a:endParaRPr lang="en-IN" dirty="0"/>
          </a:p>
        </p:txBody>
      </p:sp>
      <p:pic>
        <p:nvPicPr>
          <p:cNvPr id="3" name="Google Shape;18;p3">
            <a:extLst>
              <a:ext uri="{FF2B5EF4-FFF2-40B4-BE49-F238E27FC236}">
                <a16:creationId xmlns:a16="http://schemas.microsoft.com/office/drawing/2014/main" id="{EB3FC051-9798-4369-A5D8-C121261CF823}"/>
              </a:ext>
            </a:extLst>
          </p:cNvPr>
          <p:cNvPicPr preferRelativeResize="0"/>
          <p:nvPr/>
        </p:nvPicPr>
        <p:blipFill rotWithShape="1">
          <a:blip r:embed="rId2">
            <a:alphaModFix/>
          </a:blip>
          <a:srcRect/>
          <a:stretch/>
        </p:blipFill>
        <p:spPr>
          <a:xfrm>
            <a:off x="155852" y="6489563"/>
            <a:ext cx="1613713" cy="1740037"/>
          </a:xfrm>
          <a:prstGeom prst="rect">
            <a:avLst/>
          </a:prstGeom>
          <a:noFill/>
          <a:ln>
            <a:noFill/>
          </a:ln>
        </p:spPr>
      </p:pic>
      <p:sp>
        <p:nvSpPr>
          <p:cNvPr id="8" name="Text 2">
            <a:extLst>
              <a:ext uri="{FF2B5EF4-FFF2-40B4-BE49-F238E27FC236}">
                <a16:creationId xmlns:a16="http://schemas.microsoft.com/office/drawing/2014/main" id="{C832FFD6-9DC5-4A8D-A3C8-71044D5A7958}"/>
              </a:ext>
            </a:extLst>
          </p:cNvPr>
          <p:cNvSpPr/>
          <p:nvPr/>
        </p:nvSpPr>
        <p:spPr>
          <a:xfrm>
            <a:off x="673240" y="311500"/>
            <a:ext cx="3265714" cy="1045027"/>
          </a:xfrm>
          <a:prstGeom prst="rect">
            <a:avLst/>
          </a:prstGeom>
          <a:noFill/>
          <a:ln/>
        </p:spPr>
        <p:txBody>
          <a:bodyPr wrap="none" rtlCol="0" anchor="t"/>
          <a:lstStyle/>
          <a:p>
            <a:pPr marL="0" indent="0">
              <a:lnSpc>
                <a:spcPts val="6494"/>
              </a:lnSpc>
              <a:buNone/>
            </a:pPr>
            <a:r>
              <a:rPr lang="en-US" sz="5195" dirty="0">
                <a:solidFill>
                  <a:srgbClr val="FFFFFF"/>
                </a:solidFill>
                <a:latin typeface="Fraunces" pitchFamily="34" charset="0"/>
                <a:ea typeface="Fraunces" pitchFamily="34" charset="-122"/>
                <a:cs typeface="Fraunces" pitchFamily="34" charset="-120"/>
              </a:rPr>
              <a:t>Output: </a:t>
            </a:r>
            <a:endParaRPr lang="en-US" sz="5195" dirty="0"/>
          </a:p>
        </p:txBody>
      </p:sp>
      <p:pic>
        <p:nvPicPr>
          <p:cNvPr id="5" name="Picture 4" descr="A screenshot of a computer&#10;&#10;Description automatically generated">
            <a:extLst>
              <a:ext uri="{FF2B5EF4-FFF2-40B4-BE49-F238E27FC236}">
                <a16:creationId xmlns:a16="http://schemas.microsoft.com/office/drawing/2014/main" id="{BBDE60FD-24A3-4BB4-BC4E-A567F4E65F79}"/>
              </a:ext>
            </a:extLst>
          </p:cNvPr>
          <p:cNvPicPr>
            <a:picLocks noChangeAspect="1"/>
          </p:cNvPicPr>
          <p:nvPr/>
        </p:nvPicPr>
        <p:blipFill>
          <a:blip r:embed="rId3"/>
          <a:stretch>
            <a:fillRect/>
          </a:stretch>
        </p:blipFill>
        <p:spPr>
          <a:xfrm>
            <a:off x="3044651" y="311500"/>
            <a:ext cx="11123526" cy="7335297"/>
          </a:xfrm>
          <a:prstGeom prst="rect">
            <a:avLst/>
          </a:prstGeom>
        </p:spPr>
      </p:pic>
    </p:spTree>
    <p:extLst>
      <p:ext uri="{BB962C8B-B14F-4D97-AF65-F5344CB8AC3E}">
        <p14:creationId xmlns:p14="http://schemas.microsoft.com/office/powerpoint/2010/main" val="143415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AA4903DC-D23E-4544-939E-A554FA990A11}"/>
              </a:ext>
            </a:extLst>
          </p:cNvPr>
          <p:cNvSpPr/>
          <p:nvPr/>
        </p:nvSpPr>
        <p:spPr>
          <a:xfrm>
            <a:off x="0" y="0"/>
            <a:ext cx="14630400" cy="8229600"/>
          </a:xfrm>
          <a:prstGeom prst="rect">
            <a:avLst/>
          </a:prstGeom>
          <a:solidFill>
            <a:srgbClr val="080E26"/>
          </a:solidFill>
          <a:ln/>
        </p:spPr>
        <p:txBody>
          <a:bodyPr/>
          <a:lstStyle/>
          <a:p>
            <a:endParaRPr lang="en-IN" dirty="0"/>
          </a:p>
        </p:txBody>
      </p:sp>
      <p:pic>
        <p:nvPicPr>
          <p:cNvPr id="3" name="Google Shape;18;p3">
            <a:extLst>
              <a:ext uri="{FF2B5EF4-FFF2-40B4-BE49-F238E27FC236}">
                <a16:creationId xmlns:a16="http://schemas.microsoft.com/office/drawing/2014/main" id="{EB3FC051-9798-4369-A5D8-C121261CF823}"/>
              </a:ext>
            </a:extLst>
          </p:cNvPr>
          <p:cNvPicPr preferRelativeResize="0"/>
          <p:nvPr/>
        </p:nvPicPr>
        <p:blipFill rotWithShape="1">
          <a:blip r:embed="rId2">
            <a:alphaModFix/>
          </a:blip>
          <a:srcRect/>
          <a:stretch/>
        </p:blipFill>
        <p:spPr>
          <a:xfrm>
            <a:off x="155852" y="6489563"/>
            <a:ext cx="1613713" cy="1740037"/>
          </a:xfrm>
          <a:prstGeom prst="rect">
            <a:avLst/>
          </a:prstGeom>
          <a:noFill/>
          <a:ln>
            <a:noFill/>
          </a:ln>
        </p:spPr>
      </p:pic>
      <p:pic>
        <p:nvPicPr>
          <p:cNvPr id="7" name="Picture 6" descr="A screenshot of a computer&#10;&#10;Description automatically generated">
            <a:extLst>
              <a:ext uri="{FF2B5EF4-FFF2-40B4-BE49-F238E27FC236}">
                <a16:creationId xmlns:a16="http://schemas.microsoft.com/office/drawing/2014/main" id="{40A82542-33C2-417D-9344-FF698C1572B2}"/>
              </a:ext>
            </a:extLst>
          </p:cNvPr>
          <p:cNvPicPr>
            <a:picLocks noChangeAspect="1"/>
          </p:cNvPicPr>
          <p:nvPr/>
        </p:nvPicPr>
        <p:blipFill>
          <a:blip r:embed="rId3"/>
          <a:stretch>
            <a:fillRect/>
          </a:stretch>
        </p:blipFill>
        <p:spPr>
          <a:xfrm>
            <a:off x="3199931" y="542612"/>
            <a:ext cx="10503087" cy="7104184"/>
          </a:xfrm>
          <a:prstGeom prst="rect">
            <a:avLst/>
          </a:prstGeom>
        </p:spPr>
      </p:pic>
      <p:sp>
        <p:nvSpPr>
          <p:cNvPr id="8" name="Text 2">
            <a:extLst>
              <a:ext uri="{FF2B5EF4-FFF2-40B4-BE49-F238E27FC236}">
                <a16:creationId xmlns:a16="http://schemas.microsoft.com/office/drawing/2014/main" id="{C832FFD6-9DC5-4A8D-A3C8-71044D5A7958}"/>
              </a:ext>
            </a:extLst>
          </p:cNvPr>
          <p:cNvSpPr/>
          <p:nvPr/>
        </p:nvSpPr>
        <p:spPr>
          <a:xfrm>
            <a:off x="673240" y="311500"/>
            <a:ext cx="3265714" cy="1045027"/>
          </a:xfrm>
          <a:prstGeom prst="rect">
            <a:avLst/>
          </a:prstGeom>
          <a:noFill/>
          <a:ln/>
        </p:spPr>
        <p:txBody>
          <a:bodyPr wrap="none" rtlCol="0" anchor="t"/>
          <a:lstStyle/>
          <a:p>
            <a:pPr marL="0" indent="0">
              <a:lnSpc>
                <a:spcPts val="6494"/>
              </a:lnSpc>
              <a:buNone/>
            </a:pPr>
            <a:r>
              <a:rPr lang="en-US" sz="5195" dirty="0">
                <a:solidFill>
                  <a:srgbClr val="FFFFFF"/>
                </a:solidFill>
                <a:latin typeface="Fraunces" pitchFamily="34" charset="0"/>
                <a:ea typeface="Fraunces" pitchFamily="34" charset="-122"/>
                <a:cs typeface="Fraunces" pitchFamily="34" charset="-120"/>
              </a:rPr>
              <a:t>Output: </a:t>
            </a:r>
            <a:endParaRPr lang="en-US" sz="5195" dirty="0"/>
          </a:p>
        </p:txBody>
      </p:sp>
    </p:spTree>
    <p:extLst>
      <p:ext uri="{BB962C8B-B14F-4D97-AF65-F5344CB8AC3E}">
        <p14:creationId xmlns:p14="http://schemas.microsoft.com/office/powerpoint/2010/main" val="4046278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AA4903DC-D23E-4544-939E-A554FA990A11}"/>
              </a:ext>
            </a:extLst>
          </p:cNvPr>
          <p:cNvSpPr/>
          <p:nvPr/>
        </p:nvSpPr>
        <p:spPr>
          <a:xfrm>
            <a:off x="0" y="0"/>
            <a:ext cx="14630400" cy="8229600"/>
          </a:xfrm>
          <a:prstGeom prst="rect">
            <a:avLst/>
          </a:prstGeom>
          <a:solidFill>
            <a:srgbClr val="080E26"/>
          </a:solidFill>
          <a:ln/>
        </p:spPr>
        <p:txBody>
          <a:bodyPr/>
          <a:lstStyle/>
          <a:p>
            <a:endParaRPr lang="en-IN" dirty="0"/>
          </a:p>
        </p:txBody>
      </p:sp>
      <p:pic>
        <p:nvPicPr>
          <p:cNvPr id="3" name="Google Shape;18;p3">
            <a:extLst>
              <a:ext uri="{FF2B5EF4-FFF2-40B4-BE49-F238E27FC236}">
                <a16:creationId xmlns:a16="http://schemas.microsoft.com/office/drawing/2014/main" id="{EB3FC051-9798-4369-A5D8-C121261CF823}"/>
              </a:ext>
            </a:extLst>
          </p:cNvPr>
          <p:cNvPicPr preferRelativeResize="0"/>
          <p:nvPr/>
        </p:nvPicPr>
        <p:blipFill rotWithShape="1">
          <a:blip r:embed="rId2">
            <a:alphaModFix/>
          </a:blip>
          <a:srcRect/>
          <a:stretch/>
        </p:blipFill>
        <p:spPr>
          <a:xfrm>
            <a:off x="155852" y="6489563"/>
            <a:ext cx="1613713" cy="1740037"/>
          </a:xfrm>
          <a:prstGeom prst="rect">
            <a:avLst/>
          </a:prstGeom>
          <a:noFill/>
          <a:ln>
            <a:noFill/>
          </a:ln>
        </p:spPr>
      </p:pic>
      <p:pic>
        <p:nvPicPr>
          <p:cNvPr id="5" name="Picture 4" descr="A screenshot of a chat&#10;&#10;Description automatically generated">
            <a:extLst>
              <a:ext uri="{FF2B5EF4-FFF2-40B4-BE49-F238E27FC236}">
                <a16:creationId xmlns:a16="http://schemas.microsoft.com/office/drawing/2014/main" id="{A9D4097F-16C9-44F4-99D1-15015F4E8F83}"/>
              </a:ext>
            </a:extLst>
          </p:cNvPr>
          <p:cNvPicPr>
            <a:picLocks noChangeAspect="1"/>
          </p:cNvPicPr>
          <p:nvPr/>
        </p:nvPicPr>
        <p:blipFill>
          <a:blip r:embed="rId3"/>
          <a:stretch>
            <a:fillRect/>
          </a:stretch>
        </p:blipFill>
        <p:spPr>
          <a:xfrm>
            <a:off x="3227686" y="336619"/>
            <a:ext cx="11165625" cy="7581481"/>
          </a:xfrm>
          <a:prstGeom prst="rect">
            <a:avLst/>
          </a:prstGeom>
        </p:spPr>
      </p:pic>
      <p:sp>
        <p:nvSpPr>
          <p:cNvPr id="8" name="Text 2">
            <a:extLst>
              <a:ext uri="{FF2B5EF4-FFF2-40B4-BE49-F238E27FC236}">
                <a16:creationId xmlns:a16="http://schemas.microsoft.com/office/drawing/2014/main" id="{C832FFD6-9DC5-4A8D-A3C8-71044D5A7958}"/>
              </a:ext>
            </a:extLst>
          </p:cNvPr>
          <p:cNvSpPr/>
          <p:nvPr/>
        </p:nvSpPr>
        <p:spPr>
          <a:xfrm>
            <a:off x="673240" y="311500"/>
            <a:ext cx="3265714" cy="1045027"/>
          </a:xfrm>
          <a:prstGeom prst="rect">
            <a:avLst/>
          </a:prstGeom>
          <a:noFill/>
          <a:ln/>
        </p:spPr>
        <p:txBody>
          <a:bodyPr wrap="none" rtlCol="0" anchor="t"/>
          <a:lstStyle/>
          <a:p>
            <a:pPr marL="0" indent="0">
              <a:lnSpc>
                <a:spcPts val="6494"/>
              </a:lnSpc>
              <a:buNone/>
            </a:pPr>
            <a:r>
              <a:rPr lang="en-US" sz="5195" dirty="0">
                <a:solidFill>
                  <a:srgbClr val="FFFFFF"/>
                </a:solidFill>
                <a:latin typeface="Fraunces" pitchFamily="34" charset="0"/>
                <a:ea typeface="Fraunces" pitchFamily="34" charset="-122"/>
                <a:cs typeface="Fraunces" pitchFamily="34" charset="-120"/>
              </a:rPr>
              <a:t>Output: </a:t>
            </a:r>
            <a:endParaRPr lang="en-US" sz="5195" dirty="0"/>
          </a:p>
        </p:txBody>
      </p:sp>
    </p:spTree>
    <p:extLst>
      <p:ext uri="{BB962C8B-B14F-4D97-AF65-F5344CB8AC3E}">
        <p14:creationId xmlns:p14="http://schemas.microsoft.com/office/powerpoint/2010/main" val="974782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989648" y="2593896"/>
            <a:ext cx="6598206" cy="824746"/>
          </a:xfrm>
          <a:prstGeom prst="rect">
            <a:avLst/>
          </a:prstGeom>
          <a:noFill/>
          <a:ln/>
        </p:spPr>
        <p:txBody>
          <a:bodyPr wrap="none" rtlCol="0" anchor="t"/>
          <a:lstStyle/>
          <a:p>
            <a:pPr marL="0" indent="0">
              <a:lnSpc>
                <a:spcPts val="6494"/>
              </a:lnSpc>
              <a:buNone/>
            </a:pPr>
            <a:r>
              <a:rPr lang="en-US" sz="5195" dirty="0">
                <a:solidFill>
                  <a:srgbClr val="FFFFFF"/>
                </a:solidFill>
                <a:latin typeface="Fraunces" pitchFamily="34" charset="0"/>
                <a:ea typeface="Fraunces" pitchFamily="34" charset="-122"/>
                <a:cs typeface="Fraunces" pitchFamily="34" charset="-120"/>
              </a:rPr>
              <a:t>Conclusion: </a:t>
            </a:r>
            <a:endParaRPr lang="en-US" sz="5195" dirty="0"/>
          </a:p>
        </p:txBody>
      </p:sp>
      <p:sp>
        <p:nvSpPr>
          <p:cNvPr id="5" name="Text 3"/>
          <p:cNvSpPr/>
          <p:nvPr/>
        </p:nvSpPr>
        <p:spPr>
          <a:xfrm>
            <a:off x="989648" y="3946446"/>
            <a:ext cx="12651105" cy="1689259"/>
          </a:xfrm>
          <a:prstGeom prst="rect">
            <a:avLst/>
          </a:prstGeom>
          <a:noFill/>
          <a:ln/>
        </p:spPr>
        <p:txBody>
          <a:bodyPr wrap="square" rtlCol="0" anchor="t"/>
          <a:lstStyle/>
          <a:p>
            <a:pPr marL="0" indent="0">
              <a:lnSpc>
                <a:spcPts val="3325"/>
              </a:lnSpc>
              <a:buNone/>
            </a:pPr>
            <a:r>
              <a:rPr lang="en-US" sz="2078" dirty="0">
                <a:solidFill>
                  <a:srgbClr val="EBECEF"/>
                </a:solidFill>
                <a:latin typeface="Epilogue" pitchFamily="34" charset="0"/>
                <a:ea typeface="Epilogue" pitchFamily="34" charset="-122"/>
                <a:cs typeface="Epilogue" pitchFamily="34" charset="-120"/>
              </a:rPr>
              <a:t>The platform utilizes AI for real-time PDF summarization, answering queries . PDFs become searchable upon upload, eliminating manual scanning. Users can upload multiple files with free plan limitations. It boasts a user-friendly interface, secure authentication, responsive design, and cost-effective free and paid plans.</a:t>
            </a:r>
            <a:endParaRPr lang="en-US" sz="2078" dirty="0"/>
          </a:p>
        </p:txBody>
      </p:sp>
      <p:pic>
        <p:nvPicPr>
          <p:cNvPr id="7" name="Google Shape;18;p3">
            <a:extLst>
              <a:ext uri="{FF2B5EF4-FFF2-40B4-BE49-F238E27FC236}">
                <a16:creationId xmlns:a16="http://schemas.microsoft.com/office/drawing/2014/main" id="{401414CE-0F98-2A25-FB2F-C9FBE387D4D9}"/>
              </a:ext>
            </a:extLst>
          </p:cNvPr>
          <p:cNvPicPr preferRelativeResize="0"/>
          <p:nvPr/>
        </p:nvPicPr>
        <p:blipFill rotWithShape="1">
          <a:blip r:embed="rId3">
            <a:alphaModFix/>
          </a:blip>
          <a:srcRect/>
          <a:stretch/>
        </p:blipFill>
        <p:spPr>
          <a:xfrm>
            <a:off x="155852" y="6254443"/>
            <a:ext cx="1613713" cy="17400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06410" y="2629972"/>
            <a:ext cx="7419261" cy="927259"/>
          </a:xfrm>
          <a:prstGeom prst="rect">
            <a:avLst/>
          </a:prstGeom>
          <a:noFill/>
          <a:ln/>
        </p:spPr>
        <p:txBody>
          <a:bodyPr wrap="none" rtlCol="0" anchor="t"/>
          <a:lstStyle/>
          <a:p>
            <a:pPr marL="0" indent="0">
              <a:lnSpc>
                <a:spcPts val="7302"/>
              </a:lnSpc>
              <a:buNone/>
            </a:pPr>
            <a:r>
              <a:rPr lang="en-US" sz="5842" dirty="0">
                <a:solidFill>
                  <a:srgbClr val="FFFFFF"/>
                </a:solidFill>
                <a:latin typeface="Fraunces" pitchFamily="34" charset="0"/>
                <a:ea typeface="Fraunces" pitchFamily="34" charset="-122"/>
                <a:cs typeface="Fraunces" pitchFamily="34" charset="-120"/>
              </a:rPr>
              <a:t>Thank You</a:t>
            </a:r>
            <a:endParaRPr lang="en-US" sz="5842" dirty="0"/>
          </a:p>
        </p:txBody>
      </p:sp>
      <p:sp>
        <p:nvSpPr>
          <p:cNvPr id="6" name="Text 3"/>
          <p:cNvSpPr/>
          <p:nvPr/>
        </p:nvSpPr>
        <p:spPr>
          <a:xfrm>
            <a:off x="806410" y="3879771"/>
            <a:ext cx="7531179" cy="1719858"/>
          </a:xfrm>
          <a:prstGeom prst="rect">
            <a:avLst/>
          </a:prstGeom>
          <a:noFill/>
          <a:ln/>
        </p:spPr>
        <p:txBody>
          <a:bodyPr wrap="square" rtlCol="0" anchor="t"/>
          <a:lstStyle/>
          <a:p>
            <a:pPr marL="0" indent="0">
              <a:lnSpc>
                <a:spcPts val="2709"/>
              </a:lnSpc>
              <a:buNone/>
            </a:pPr>
            <a:r>
              <a:rPr lang="en-US" sz="1693" dirty="0">
                <a:solidFill>
                  <a:srgbClr val="EBECEF"/>
                </a:solidFill>
                <a:latin typeface="Epilogue" pitchFamily="34" charset="0"/>
                <a:ea typeface="Epilogue" pitchFamily="34" charset="-122"/>
                <a:cs typeface="Epilogue" pitchFamily="34" charset="-120"/>
              </a:rPr>
              <a:t>We appreciate your time and attention during this presentation. Thank you for considering our PDF SaaS platform as a solution for your document </a:t>
            </a:r>
            <a:r>
              <a:rPr lang="en-US" sz="1693" dirty="0" err="1">
                <a:solidFill>
                  <a:srgbClr val="EBECEF"/>
                </a:solidFill>
                <a:latin typeface="Epilogue" pitchFamily="34" charset="0"/>
                <a:ea typeface="Epilogue" pitchFamily="34" charset="-122"/>
                <a:cs typeface="Epilogue" pitchFamily="34" charset="-120"/>
              </a:rPr>
              <a:t>sumarization</a:t>
            </a:r>
            <a:r>
              <a:rPr lang="en-US" sz="1693" dirty="0">
                <a:solidFill>
                  <a:srgbClr val="EBECEF"/>
                </a:solidFill>
                <a:latin typeface="Epilogue" pitchFamily="34" charset="0"/>
                <a:ea typeface="Epilogue" pitchFamily="34" charset="-122"/>
                <a:cs typeface="Epilogue" pitchFamily="34" charset="-120"/>
              </a:rPr>
              <a:t> needs. </a:t>
            </a:r>
            <a:endParaRPr lang="en-US" sz="1693" dirty="0"/>
          </a:p>
        </p:txBody>
      </p:sp>
      <p:pic>
        <p:nvPicPr>
          <p:cNvPr id="8" name="Google Shape;18;p3">
            <a:extLst>
              <a:ext uri="{FF2B5EF4-FFF2-40B4-BE49-F238E27FC236}">
                <a16:creationId xmlns:a16="http://schemas.microsoft.com/office/drawing/2014/main" id="{A5F453B0-DAAF-86B5-4C28-9D81408F324E}"/>
              </a:ext>
            </a:extLst>
          </p:cNvPr>
          <p:cNvPicPr preferRelativeResize="0"/>
          <p:nvPr/>
        </p:nvPicPr>
        <p:blipFill rotWithShape="1">
          <a:blip r:embed="rId4">
            <a:alphaModFix/>
          </a:blip>
          <a:srcRect/>
          <a:stretch/>
        </p:blipFill>
        <p:spPr>
          <a:xfrm>
            <a:off x="155852" y="6254443"/>
            <a:ext cx="1613713" cy="17400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pic>
        <p:nvPicPr>
          <p:cNvPr id="24" name="Google Shape;24;p4"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25" name="Google Shape;25;p4"/>
          <p:cNvSpPr/>
          <p:nvPr/>
        </p:nvSpPr>
        <p:spPr>
          <a:xfrm>
            <a:off x="0" y="0"/>
            <a:ext cx="14630400" cy="8229600"/>
          </a:xfrm>
          <a:prstGeom prst="rect">
            <a:avLst/>
          </a:prstGeom>
          <a:solidFill>
            <a:srgbClr val="000018">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2037993" y="3767614"/>
            <a:ext cx="5554980" cy="694373"/>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chemeClr val="dk1"/>
              </a:buClr>
              <a:buSzPts val="4374"/>
              <a:buFont typeface="Calibri"/>
              <a:buNone/>
            </a:pPr>
            <a:endParaRPr sz="4374">
              <a:solidFill>
                <a:schemeClr val="dk1"/>
              </a:solidFill>
              <a:latin typeface="Calibri"/>
              <a:ea typeface="Calibri"/>
              <a:cs typeface="Calibri"/>
              <a:sym typeface="Calibri"/>
            </a:endParaRPr>
          </a:p>
        </p:txBody>
      </p:sp>
      <p:sp>
        <p:nvSpPr>
          <p:cNvPr id="27" name="Google Shape;27;p4"/>
          <p:cNvSpPr txBox="1"/>
          <p:nvPr/>
        </p:nvSpPr>
        <p:spPr>
          <a:xfrm>
            <a:off x="1737360" y="1357298"/>
            <a:ext cx="10607040" cy="5431743"/>
          </a:xfrm>
          <a:prstGeom prst="rect">
            <a:avLst/>
          </a:prstGeom>
          <a:noFill/>
          <a:ln>
            <a:noFill/>
          </a:ln>
        </p:spPr>
        <p:txBody>
          <a:bodyPr spcFirstLastPara="1" wrap="square" lIns="91425" tIns="45700" rIns="91425" bIns="45700" anchor="t" anchorCtr="0">
            <a:spAutoFit/>
          </a:bodyPr>
          <a:lstStyle/>
          <a:p>
            <a:pPr marL="0" marR="0" lvl="0" indent="-165100" algn="l" rtl="0">
              <a:lnSpc>
                <a:spcPct val="150000"/>
              </a:lnSpc>
              <a:spcBef>
                <a:spcPts val="0"/>
              </a:spcBef>
              <a:spcAft>
                <a:spcPts val="0"/>
              </a:spcAft>
              <a:buClr>
                <a:schemeClr val="lt1"/>
              </a:buClr>
              <a:buSzPts val="2600"/>
              <a:buFont typeface="Arial"/>
              <a:buChar char="•"/>
            </a:pPr>
            <a:r>
              <a:rPr lang="en-US" sz="2600">
                <a:solidFill>
                  <a:schemeClr val="lt1"/>
                </a:solidFill>
                <a:latin typeface="Calibri"/>
                <a:ea typeface="Calibri"/>
                <a:cs typeface="Calibri"/>
                <a:sym typeface="Calibri"/>
              </a:rPr>
              <a:t>INTRODUCTION</a:t>
            </a:r>
            <a:endParaRPr/>
          </a:p>
          <a:p>
            <a:pPr marL="0" marR="0" lvl="0" indent="-165100" algn="l" rtl="0">
              <a:lnSpc>
                <a:spcPct val="150000"/>
              </a:lnSpc>
              <a:spcBef>
                <a:spcPts val="0"/>
              </a:spcBef>
              <a:spcAft>
                <a:spcPts val="0"/>
              </a:spcAft>
              <a:buClr>
                <a:schemeClr val="lt1"/>
              </a:buClr>
              <a:buSzPts val="2600"/>
              <a:buFont typeface="Arial"/>
              <a:buChar char="•"/>
            </a:pPr>
            <a:r>
              <a:rPr lang="en-US" sz="2600">
                <a:solidFill>
                  <a:schemeClr val="lt1"/>
                </a:solidFill>
                <a:latin typeface="Calibri"/>
                <a:ea typeface="Calibri"/>
                <a:cs typeface="Calibri"/>
                <a:sym typeface="Calibri"/>
              </a:rPr>
              <a:t>PROBLEM STATEMENT</a:t>
            </a:r>
            <a:endParaRPr/>
          </a:p>
          <a:p>
            <a:pPr marL="0" marR="0" lvl="0" indent="-165100" algn="l" rtl="0">
              <a:lnSpc>
                <a:spcPct val="150000"/>
              </a:lnSpc>
              <a:spcBef>
                <a:spcPts val="0"/>
              </a:spcBef>
              <a:spcAft>
                <a:spcPts val="0"/>
              </a:spcAft>
              <a:buClr>
                <a:schemeClr val="lt1"/>
              </a:buClr>
              <a:buSzPts val="2600"/>
              <a:buFont typeface="Arial"/>
              <a:buChar char="•"/>
            </a:pPr>
            <a:r>
              <a:rPr lang="en-US" sz="2600">
                <a:solidFill>
                  <a:schemeClr val="lt1"/>
                </a:solidFill>
                <a:latin typeface="Calibri"/>
                <a:ea typeface="Calibri"/>
                <a:cs typeface="Calibri"/>
                <a:sym typeface="Calibri"/>
              </a:rPr>
              <a:t>SCOPE</a:t>
            </a:r>
            <a:endParaRPr/>
          </a:p>
          <a:p>
            <a:pPr marL="0" marR="0" lvl="0" indent="-165100" algn="l" rtl="0">
              <a:lnSpc>
                <a:spcPct val="150000"/>
              </a:lnSpc>
              <a:spcBef>
                <a:spcPts val="0"/>
              </a:spcBef>
              <a:spcAft>
                <a:spcPts val="0"/>
              </a:spcAft>
              <a:buClr>
                <a:schemeClr val="lt1"/>
              </a:buClr>
              <a:buSzPts val="2600"/>
              <a:buFont typeface="Arial"/>
              <a:buChar char="•"/>
            </a:pPr>
            <a:r>
              <a:rPr lang="en-US" sz="2600">
                <a:solidFill>
                  <a:schemeClr val="lt1"/>
                </a:solidFill>
                <a:latin typeface="Calibri"/>
                <a:ea typeface="Calibri"/>
                <a:cs typeface="Calibri"/>
                <a:sym typeface="Calibri"/>
              </a:rPr>
              <a:t>TOOLS DESCRIPTION</a:t>
            </a:r>
            <a:endParaRPr/>
          </a:p>
          <a:p>
            <a:pPr marL="0" marR="0" lvl="0" indent="-165100" algn="l" rtl="0">
              <a:lnSpc>
                <a:spcPct val="150000"/>
              </a:lnSpc>
              <a:spcBef>
                <a:spcPts val="0"/>
              </a:spcBef>
              <a:spcAft>
                <a:spcPts val="0"/>
              </a:spcAft>
              <a:buClr>
                <a:schemeClr val="lt1"/>
              </a:buClr>
              <a:buSzPts val="2600"/>
              <a:buFont typeface="Arial"/>
              <a:buChar char="•"/>
            </a:pPr>
            <a:r>
              <a:rPr lang="en-US" sz="2600">
                <a:solidFill>
                  <a:schemeClr val="lt1"/>
                </a:solidFill>
                <a:latin typeface="Calibri"/>
                <a:ea typeface="Calibri"/>
                <a:cs typeface="Calibri"/>
                <a:sym typeface="Calibri"/>
              </a:rPr>
              <a:t>DESIGN (DIAGRAMS LIKE E-R MODEL, CLASS, DFD, SEQUENCE, USE CASE)</a:t>
            </a:r>
            <a:endParaRPr/>
          </a:p>
          <a:p>
            <a:pPr marL="0" marR="0" lvl="0" indent="-165100" algn="l" rtl="0">
              <a:lnSpc>
                <a:spcPct val="150000"/>
              </a:lnSpc>
              <a:spcBef>
                <a:spcPts val="0"/>
              </a:spcBef>
              <a:spcAft>
                <a:spcPts val="0"/>
              </a:spcAft>
              <a:buClr>
                <a:schemeClr val="lt1"/>
              </a:buClr>
              <a:buSzPts val="2600"/>
              <a:buFont typeface="Arial"/>
              <a:buChar char="•"/>
            </a:pPr>
            <a:r>
              <a:rPr lang="en-US" sz="2600">
                <a:solidFill>
                  <a:schemeClr val="lt1"/>
                </a:solidFill>
                <a:latin typeface="Calibri"/>
                <a:ea typeface="Calibri"/>
                <a:cs typeface="Calibri"/>
                <a:sym typeface="Calibri"/>
              </a:rPr>
              <a:t>METHODOLOGY(ALGORITHMS)</a:t>
            </a:r>
            <a:endParaRPr/>
          </a:p>
          <a:p>
            <a:pPr marL="0" marR="0" lvl="0" indent="-165100" algn="l" rtl="0">
              <a:lnSpc>
                <a:spcPct val="150000"/>
              </a:lnSpc>
              <a:spcBef>
                <a:spcPts val="0"/>
              </a:spcBef>
              <a:spcAft>
                <a:spcPts val="0"/>
              </a:spcAft>
              <a:buClr>
                <a:schemeClr val="lt1"/>
              </a:buClr>
              <a:buSzPts val="2600"/>
              <a:buFont typeface="Arial"/>
              <a:buChar char="•"/>
            </a:pPr>
            <a:r>
              <a:rPr lang="en-US" sz="2600">
                <a:solidFill>
                  <a:schemeClr val="lt1"/>
                </a:solidFill>
                <a:latin typeface="Calibri"/>
                <a:ea typeface="Calibri"/>
                <a:cs typeface="Calibri"/>
                <a:sym typeface="Calibri"/>
              </a:rPr>
              <a:t>OUTPUT SNAPSHOTS</a:t>
            </a:r>
            <a:endParaRPr/>
          </a:p>
          <a:p>
            <a:pPr marL="0" marR="0" lvl="0" indent="-165100" algn="l" rtl="0">
              <a:lnSpc>
                <a:spcPct val="150000"/>
              </a:lnSpc>
              <a:spcBef>
                <a:spcPts val="0"/>
              </a:spcBef>
              <a:spcAft>
                <a:spcPts val="0"/>
              </a:spcAft>
              <a:buClr>
                <a:schemeClr val="lt1"/>
              </a:buClr>
              <a:buSzPts val="2600"/>
              <a:buFont typeface="Arial"/>
              <a:buChar char="•"/>
            </a:pPr>
            <a:r>
              <a:rPr lang="en-US" sz="2600">
                <a:solidFill>
                  <a:schemeClr val="lt1"/>
                </a:solidFill>
                <a:latin typeface="Calibri"/>
                <a:ea typeface="Calibri"/>
                <a:cs typeface="Calibri"/>
                <a:sym typeface="Calibri"/>
              </a:rPr>
              <a:t>TESTING MECHANISM</a:t>
            </a:r>
            <a:endParaRPr/>
          </a:p>
          <a:p>
            <a:pPr marL="0" marR="0" lvl="0" indent="-165100" algn="l" rtl="0">
              <a:lnSpc>
                <a:spcPct val="150000"/>
              </a:lnSpc>
              <a:spcBef>
                <a:spcPts val="0"/>
              </a:spcBef>
              <a:spcAft>
                <a:spcPts val="0"/>
              </a:spcAft>
              <a:buClr>
                <a:schemeClr val="lt1"/>
              </a:buClr>
              <a:buSzPts val="2600"/>
              <a:buFont typeface="Arial"/>
              <a:buChar char="•"/>
            </a:pPr>
            <a:r>
              <a:rPr lang="en-US" sz="2600">
                <a:solidFill>
                  <a:schemeClr val="lt1"/>
                </a:solidFill>
                <a:latin typeface="Calibri"/>
                <a:ea typeface="Calibri"/>
                <a:cs typeface="Calibri"/>
                <a:sym typeface="Calibri"/>
              </a:rPr>
              <a:t>CONCLUSION</a:t>
            </a:r>
            <a:endParaRPr/>
          </a:p>
        </p:txBody>
      </p:sp>
      <p:sp>
        <p:nvSpPr>
          <p:cNvPr id="28" name="Google Shape;28;p4"/>
          <p:cNvSpPr txBox="1"/>
          <p:nvPr/>
        </p:nvSpPr>
        <p:spPr>
          <a:xfrm>
            <a:off x="785786" y="475278"/>
            <a:ext cx="12716854" cy="71438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3200"/>
              <a:buFont typeface="Calibri"/>
              <a:buNone/>
            </a:pPr>
            <a:r>
              <a:rPr lang="en-US" sz="3200" b="1">
                <a:solidFill>
                  <a:schemeClr val="lt1"/>
                </a:solidFill>
                <a:latin typeface="Calibri"/>
                <a:ea typeface="Calibri"/>
                <a:cs typeface="Calibri"/>
                <a:sym typeface="Calibri"/>
              </a:rPr>
              <a:t>CONTENTS</a:t>
            </a:r>
            <a:endParaRPr/>
          </a:p>
        </p:txBody>
      </p:sp>
      <p:pic>
        <p:nvPicPr>
          <p:cNvPr id="29" name="Google Shape;29;p4"/>
          <p:cNvPicPr preferRelativeResize="0"/>
          <p:nvPr/>
        </p:nvPicPr>
        <p:blipFill rotWithShape="1">
          <a:blip r:embed="rId4">
            <a:alphaModFix/>
          </a:blip>
          <a:srcRect/>
          <a:stretch/>
        </p:blipFill>
        <p:spPr>
          <a:xfrm>
            <a:off x="123647" y="6353788"/>
            <a:ext cx="1613713" cy="17400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06410" y="2217301"/>
            <a:ext cx="7531179" cy="1854518"/>
          </a:xfrm>
          <a:prstGeom prst="rect">
            <a:avLst/>
          </a:prstGeom>
          <a:noFill/>
          <a:ln/>
        </p:spPr>
        <p:txBody>
          <a:bodyPr wrap="square" rtlCol="0" anchor="t"/>
          <a:lstStyle/>
          <a:p>
            <a:pPr marL="0" indent="0">
              <a:lnSpc>
                <a:spcPts val="7302"/>
              </a:lnSpc>
              <a:buNone/>
            </a:pPr>
            <a:r>
              <a:rPr lang="en-US" sz="5842" dirty="0">
                <a:solidFill>
                  <a:srgbClr val="FFFFFF"/>
                </a:solidFill>
                <a:latin typeface="Fraunces" pitchFamily="34" charset="0"/>
                <a:ea typeface="Fraunces" pitchFamily="34" charset="-122"/>
                <a:cs typeface="Fraunces" pitchFamily="34" charset="-120"/>
              </a:rPr>
              <a:t>Introducing our PDF SaaS Platform</a:t>
            </a:r>
            <a:endParaRPr lang="en-US" sz="5842" dirty="0"/>
          </a:p>
        </p:txBody>
      </p:sp>
      <p:sp>
        <p:nvSpPr>
          <p:cNvPr id="6" name="Text 3"/>
          <p:cNvSpPr/>
          <p:nvPr/>
        </p:nvSpPr>
        <p:spPr>
          <a:xfrm>
            <a:off x="806410" y="4394359"/>
            <a:ext cx="7531179" cy="687943"/>
          </a:xfrm>
          <a:prstGeom prst="rect">
            <a:avLst/>
          </a:prstGeom>
          <a:noFill/>
          <a:ln/>
        </p:spPr>
        <p:txBody>
          <a:bodyPr wrap="square" rtlCol="0" anchor="t"/>
          <a:lstStyle/>
          <a:p>
            <a:pPr marL="0" indent="0">
              <a:lnSpc>
                <a:spcPts val="2709"/>
              </a:lnSpc>
              <a:buNone/>
            </a:pPr>
            <a:r>
              <a:rPr lang="en-US" sz="1693" dirty="0">
                <a:solidFill>
                  <a:srgbClr val="EBECEF"/>
                </a:solidFill>
                <a:latin typeface="Epilogue" pitchFamily="34" charset="0"/>
                <a:ea typeface="Epilogue" pitchFamily="34" charset="-122"/>
                <a:cs typeface="Epilogue" pitchFamily="34" charset="-120"/>
              </a:rPr>
              <a:t>A revolutionary tool that enables users to engage in real-time conversations with their own uploaded PDF documents.</a:t>
            </a:r>
            <a:endParaRPr lang="en-US" sz="1693" dirty="0"/>
          </a:p>
        </p:txBody>
      </p:sp>
      <p:sp>
        <p:nvSpPr>
          <p:cNvPr id="7" name="Text 4"/>
          <p:cNvSpPr/>
          <p:nvPr/>
        </p:nvSpPr>
        <p:spPr>
          <a:xfrm>
            <a:off x="806410" y="5324237"/>
            <a:ext cx="7531179" cy="687943"/>
          </a:xfrm>
          <a:prstGeom prst="rect">
            <a:avLst/>
          </a:prstGeom>
          <a:noFill/>
          <a:ln/>
        </p:spPr>
        <p:txBody>
          <a:bodyPr wrap="square" rtlCol="0" anchor="t"/>
          <a:lstStyle/>
          <a:p>
            <a:pPr marL="0" indent="0">
              <a:lnSpc>
                <a:spcPts val="2709"/>
              </a:lnSpc>
              <a:buNone/>
            </a:pPr>
            <a:r>
              <a:rPr lang="en-US" sz="1693" dirty="0">
                <a:solidFill>
                  <a:srgbClr val="EBECEF"/>
                </a:solidFill>
                <a:latin typeface="Epilogue" pitchFamily="34" charset="0"/>
                <a:ea typeface="Epilogue" pitchFamily="34" charset="-122"/>
                <a:cs typeface="Epilogue" pitchFamily="34" charset="-120"/>
              </a:rPr>
              <a:t>With our platform, users can seamlessly interact with their PDF files, fostering collaboration and enhancing productivity like never before.</a:t>
            </a:r>
            <a:endParaRPr lang="en-US" sz="1693" dirty="0"/>
          </a:p>
        </p:txBody>
      </p:sp>
      <p:pic>
        <p:nvPicPr>
          <p:cNvPr id="9" name="Google Shape;18;p3">
            <a:extLst>
              <a:ext uri="{FF2B5EF4-FFF2-40B4-BE49-F238E27FC236}">
                <a16:creationId xmlns:a16="http://schemas.microsoft.com/office/drawing/2014/main" id="{3C95D17B-7763-D345-3E57-B247379E0DCD}"/>
              </a:ext>
            </a:extLst>
          </p:cNvPr>
          <p:cNvPicPr preferRelativeResize="0"/>
          <p:nvPr/>
        </p:nvPicPr>
        <p:blipFill rotWithShape="1">
          <a:blip r:embed="rId4">
            <a:alphaModFix/>
          </a:blip>
          <a:srcRect/>
          <a:stretch/>
        </p:blipFill>
        <p:spPr>
          <a:xfrm>
            <a:off x="155852" y="6265594"/>
            <a:ext cx="1613713" cy="17400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Shape 2"/>
          <p:cNvSpPr/>
          <p:nvPr/>
        </p:nvSpPr>
        <p:spPr>
          <a:xfrm>
            <a:off x="806410" y="1426866"/>
            <a:ext cx="4195882" cy="4703121"/>
          </a:xfrm>
          <a:prstGeom prst="roundRect">
            <a:avLst>
              <a:gd name="adj" fmla="val 8345"/>
            </a:avLst>
          </a:prstGeom>
          <a:solidFill>
            <a:srgbClr val="283157"/>
          </a:solidFill>
          <a:ln w="7620">
            <a:solidFill>
              <a:srgbClr val="414A70"/>
            </a:solidFill>
            <a:prstDash val="solid"/>
          </a:ln>
        </p:spPr>
      </p:sp>
      <p:sp>
        <p:nvSpPr>
          <p:cNvPr id="5" name="Text 3"/>
          <p:cNvSpPr/>
          <p:nvPr/>
        </p:nvSpPr>
        <p:spPr>
          <a:xfrm>
            <a:off x="1029057" y="1778559"/>
            <a:ext cx="3291734" cy="505180"/>
          </a:xfrm>
          <a:prstGeom prst="rect">
            <a:avLst/>
          </a:prstGeom>
          <a:noFill/>
          <a:ln/>
        </p:spPr>
        <p:txBody>
          <a:bodyPr wrap="none" rtlCol="0" anchor="t"/>
          <a:lstStyle/>
          <a:p>
            <a:pPr marL="0" indent="0">
              <a:lnSpc>
                <a:spcPts val="2646"/>
              </a:lnSpc>
              <a:buNone/>
            </a:pPr>
            <a:r>
              <a:rPr lang="en-US" sz="2800" dirty="0">
                <a:solidFill>
                  <a:srgbClr val="EBECEF"/>
                </a:solidFill>
                <a:latin typeface="Fraunces" pitchFamily="34" charset="0"/>
                <a:ea typeface="Fraunces" pitchFamily="34" charset="-122"/>
                <a:cs typeface="Fraunces" pitchFamily="34" charset="-120"/>
              </a:rPr>
              <a:t>Problem Statement:</a:t>
            </a:r>
            <a:endParaRPr lang="en-US" sz="2800" dirty="0"/>
          </a:p>
        </p:txBody>
      </p:sp>
      <p:sp>
        <p:nvSpPr>
          <p:cNvPr id="6" name="Text 4"/>
          <p:cNvSpPr/>
          <p:nvPr/>
        </p:nvSpPr>
        <p:spPr>
          <a:xfrm>
            <a:off x="1285991" y="2408195"/>
            <a:ext cx="3212785" cy="3537547"/>
          </a:xfrm>
          <a:prstGeom prst="rect">
            <a:avLst/>
          </a:prstGeom>
          <a:noFill/>
          <a:ln/>
        </p:spPr>
        <p:txBody>
          <a:bodyPr wrap="square" rtlCol="0" anchor="t"/>
          <a:lstStyle/>
          <a:p>
            <a:pPr marL="0" indent="0">
              <a:lnSpc>
                <a:spcPts val="2709"/>
              </a:lnSpc>
              <a:buNone/>
            </a:pPr>
            <a:r>
              <a:rPr lang="en-US" sz="2400" dirty="0">
                <a:solidFill>
                  <a:schemeClr val="bg1"/>
                </a:solidFill>
              </a:rPr>
              <a:t>Businesses and individuals often struggle with efficiently managing and extracting information from PDF documents. Manually reading and summarizing PDFs can be time-consuming and tedious.</a:t>
            </a:r>
          </a:p>
        </p:txBody>
      </p:sp>
      <p:sp>
        <p:nvSpPr>
          <p:cNvPr id="7" name="Shape 5"/>
          <p:cNvSpPr/>
          <p:nvPr/>
        </p:nvSpPr>
        <p:spPr>
          <a:xfrm>
            <a:off x="5224939" y="1426866"/>
            <a:ext cx="4195882" cy="4703121"/>
          </a:xfrm>
          <a:prstGeom prst="roundRect">
            <a:avLst>
              <a:gd name="adj" fmla="val 6759"/>
            </a:avLst>
          </a:prstGeom>
          <a:solidFill>
            <a:srgbClr val="283157"/>
          </a:solidFill>
          <a:ln w="7620">
            <a:solidFill>
              <a:srgbClr val="414A70"/>
            </a:solidFill>
            <a:prstDash val="solid"/>
          </a:ln>
        </p:spPr>
      </p:sp>
      <p:sp>
        <p:nvSpPr>
          <p:cNvPr id="8" name="Text 6"/>
          <p:cNvSpPr/>
          <p:nvPr/>
        </p:nvSpPr>
        <p:spPr>
          <a:xfrm>
            <a:off x="5439966" y="1778559"/>
            <a:ext cx="2688074" cy="505180"/>
          </a:xfrm>
          <a:prstGeom prst="rect">
            <a:avLst/>
          </a:prstGeom>
          <a:noFill/>
          <a:ln/>
        </p:spPr>
        <p:txBody>
          <a:bodyPr wrap="none" rtlCol="0" anchor="t"/>
          <a:lstStyle/>
          <a:p>
            <a:pPr marL="0" indent="0">
              <a:lnSpc>
                <a:spcPts val="2646"/>
              </a:lnSpc>
              <a:buNone/>
            </a:pPr>
            <a:r>
              <a:rPr lang="en-US" sz="2800" dirty="0">
                <a:solidFill>
                  <a:srgbClr val="EBECEF"/>
                </a:solidFill>
                <a:latin typeface="Fraunces" pitchFamily="34" charset="0"/>
                <a:ea typeface="Fraunces" pitchFamily="34" charset="-122"/>
                <a:cs typeface="Fraunces" pitchFamily="34" charset="-120"/>
              </a:rPr>
              <a:t>Challenges:</a:t>
            </a:r>
            <a:endParaRPr lang="en-US" sz="2800" dirty="0"/>
          </a:p>
        </p:txBody>
      </p:sp>
      <p:sp>
        <p:nvSpPr>
          <p:cNvPr id="9" name="Text 7"/>
          <p:cNvSpPr/>
          <p:nvPr/>
        </p:nvSpPr>
        <p:spPr>
          <a:xfrm>
            <a:off x="5611951" y="2283739"/>
            <a:ext cx="3209985" cy="3662003"/>
          </a:xfrm>
          <a:prstGeom prst="rect">
            <a:avLst/>
          </a:prstGeom>
          <a:noFill/>
          <a:ln/>
        </p:spPr>
        <p:txBody>
          <a:bodyPr wrap="square" rtlCol="0" anchor="t"/>
          <a:lstStyle/>
          <a:p>
            <a:pPr algn="l">
              <a:lnSpc>
                <a:spcPts val="2709"/>
              </a:lnSpc>
              <a:buSzPct val="100000"/>
            </a:pPr>
            <a:r>
              <a:rPr lang="en-US" sz="2400" dirty="0">
                <a:solidFill>
                  <a:schemeClr val="bg1"/>
                </a:solidFill>
              </a:rPr>
              <a:t>1. Manual PDF summarization consumes time.</a:t>
            </a:r>
          </a:p>
          <a:p>
            <a:pPr algn="l">
              <a:lnSpc>
                <a:spcPts val="2709"/>
              </a:lnSpc>
              <a:buSzPct val="100000"/>
            </a:pPr>
            <a:r>
              <a:rPr lang="en-US" sz="2400" dirty="0">
                <a:solidFill>
                  <a:schemeClr val="bg1"/>
                </a:solidFill>
              </a:rPr>
              <a:t>2. Extracting data from PDFs is tedious.</a:t>
            </a:r>
          </a:p>
          <a:p>
            <a:pPr algn="l">
              <a:lnSpc>
                <a:spcPts val="2709"/>
              </a:lnSpc>
              <a:buSzPct val="100000"/>
            </a:pPr>
            <a:r>
              <a:rPr lang="en-US" sz="2400" dirty="0">
                <a:solidFill>
                  <a:schemeClr val="bg1"/>
                </a:solidFill>
              </a:rPr>
              <a:t>3. Traditional methods lack efficiency.</a:t>
            </a:r>
          </a:p>
        </p:txBody>
      </p:sp>
      <p:sp>
        <p:nvSpPr>
          <p:cNvPr id="10" name="Text 8"/>
          <p:cNvSpPr/>
          <p:nvPr/>
        </p:nvSpPr>
        <p:spPr>
          <a:xfrm>
            <a:off x="5783937" y="3745230"/>
            <a:ext cx="3406616" cy="343972"/>
          </a:xfrm>
          <a:prstGeom prst="rect">
            <a:avLst/>
          </a:prstGeom>
          <a:noFill/>
          <a:ln/>
        </p:spPr>
        <p:txBody>
          <a:bodyPr wrap="none" rtlCol="0" anchor="t"/>
          <a:lstStyle/>
          <a:p>
            <a:pPr marL="342900" indent="-342900" algn="l">
              <a:lnSpc>
                <a:spcPts val="2709"/>
              </a:lnSpc>
              <a:buSzPct val="100000"/>
              <a:buChar char="•"/>
            </a:pPr>
            <a:endParaRPr lang="en-US" sz="1693" dirty="0"/>
          </a:p>
        </p:txBody>
      </p:sp>
      <p:sp>
        <p:nvSpPr>
          <p:cNvPr id="11" name="Shape 9"/>
          <p:cNvSpPr/>
          <p:nvPr/>
        </p:nvSpPr>
        <p:spPr>
          <a:xfrm>
            <a:off x="9628227" y="1426866"/>
            <a:ext cx="4195882" cy="4703121"/>
          </a:xfrm>
          <a:prstGeom prst="roundRect">
            <a:avLst>
              <a:gd name="adj" fmla="val 7857"/>
            </a:avLst>
          </a:prstGeom>
          <a:solidFill>
            <a:srgbClr val="283157"/>
          </a:solidFill>
          <a:ln w="7620">
            <a:solidFill>
              <a:srgbClr val="414A70"/>
            </a:solidFill>
            <a:prstDash val="solid"/>
          </a:ln>
        </p:spPr>
        <p:txBody>
          <a:bodyPr/>
          <a:lstStyle/>
          <a:p>
            <a:endParaRPr lang="en-IN" dirty="0"/>
          </a:p>
        </p:txBody>
      </p:sp>
      <p:sp>
        <p:nvSpPr>
          <p:cNvPr id="12" name="Text 10"/>
          <p:cNvSpPr/>
          <p:nvPr/>
        </p:nvSpPr>
        <p:spPr>
          <a:xfrm>
            <a:off x="9850874" y="1778559"/>
            <a:ext cx="2688074" cy="505180"/>
          </a:xfrm>
          <a:prstGeom prst="rect">
            <a:avLst/>
          </a:prstGeom>
          <a:noFill/>
          <a:ln/>
        </p:spPr>
        <p:txBody>
          <a:bodyPr wrap="none" rtlCol="0" anchor="t"/>
          <a:lstStyle/>
          <a:p>
            <a:pPr marL="0" indent="0">
              <a:lnSpc>
                <a:spcPts val="2646"/>
              </a:lnSpc>
              <a:buNone/>
            </a:pPr>
            <a:r>
              <a:rPr lang="en-US" sz="2800" dirty="0">
                <a:solidFill>
                  <a:srgbClr val="EBECEF"/>
                </a:solidFill>
                <a:latin typeface="Fraunces" pitchFamily="34" charset="0"/>
                <a:ea typeface="Fraunces" pitchFamily="34" charset="-122"/>
                <a:cs typeface="Fraunces" pitchFamily="34" charset="-120"/>
              </a:rPr>
              <a:t>Solution:</a:t>
            </a:r>
            <a:endParaRPr lang="en-US" sz="2800" dirty="0"/>
          </a:p>
        </p:txBody>
      </p:sp>
      <p:sp>
        <p:nvSpPr>
          <p:cNvPr id="13" name="Text 11"/>
          <p:cNvSpPr/>
          <p:nvPr/>
        </p:nvSpPr>
        <p:spPr>
          <a:xfrm>
            <a:off x="9850874" y="2971324"/>
            <a:ext cx="3750588" cy="2751773"/>
          </a:xfrm>
          <a:prstGeom prst="rect">
            <a:avLst/>
          </a:prstGeom>
          <a:noFill/>
          <a:ln/>
        </p:spPr>
        <p:txBody>
          <a:bodyPr wrap="square" rtlCol="0" anchor="t"/>
          <a:lstStyle/>
          <a:p>
            <a:pPr marL="0" indent="0">
              <a:lnSpc>
                <a:spcPts val="2709"/>
              </a:lnSpc>
              <a:buNone/>
            </a:pPr>
            <a:endParaRPr lang="en-US" sz="1693" dirty="0"/>
          </a:p>
        </p:txBody>
      </p:sp>
      <p:sp>
        <p:nvSpPr>
          <p:cNvPr id="15" name="Text 4">
            <a:extLst>
              <a:ext uri="{FF2B5EF4-FFF2-40B4-BE49-F238E27FC236}">
                <a16:creationId xmlns:a16="http://schemas.microsoft.com/office/drawing/2014/main" id="{7BAAB239-842C-05B4-E71A-8F68E9D44FC0}"/>
              </a:ext>
            </a:extLst>
          </p:cNvPr>
          <p:cNvSpPr/>
          <p:nvPr/>
        </p:nvSpPr>
        <p:spPr>
          <a:xfrm>
            <a:off x="5439966" y="3014305"/>
            <a:ext cx="3750588" cy="687943"/>
          </a:xfrm>
          <a:prstGeom prst="rect">
            <a:avLst/>
          </a:prstGeom>
          <a:noFill/>
          <a:ln/>
        </p:spPr>
        <p:txBody>
          <a:bodyPr wrap="square" rtlCol="0" anchor="t"/>
          <a:lstStyle/>
          <a:p>
            <a:pPr marL="285750" indent="-285750">
              <a:lnSpc>
                <a:spcPts val="2709"/>
              </a:lnSpc>
              <a:buFont typeface="Arial" panose="020B0604020202020204" pitchFamily="34" charset="0"/>
              <a:buChar char="•"/>
            </a:pPr>
            <a:endParaRPr lang="en-US" sz="1693" dirty="0">
              <a:solidFill>
                <a:schemeClr val="bg1"/>
              </a:solidFill>
            </a:endParaRPr>
          </a:p>
        </p:txBody>
      </p:sp>
      <p:sp>
        <p:nvSpPr>
          <p:cNvPr id="17" name="Text 7">
            <a:extLst>
              <a:ext uri="{FF2B5EF4-FFF2-40B4-BE49-F238E27FC236}">
                <a16:creationId xmlns:a16="http://schemas.microsoft.com/office/drawing/2014/main" id="{6C4A6239-475C-A9E6-BC88-5BCD3247E161}"/>
              </a:ext>
            </a:extLst>
          </p:cNvPr>
          <p:cNvSpPr/>
          <p:nvPr/>
        </p:nvSpPr>
        <p:spPr>
          <a:xfrm>
            <a:off x="10022860" y="2971324"/>
            <a:ext cx="3406616" cy="2415898"/>
          </a:xfrm>
          <a:prstGeom prst="rect">
            <a:avLst/>
          </a:prstGeom>
          <a:noFill/>
          <a:ln/>
        </p:spPr>
        <p:txBody>
          <a:bodyPr wrap="square" rtlCol="0" anchor="t"/>
          <a:lstStyle/>
          <a:p>
            <a:pPr algn="l">
              <a:lnSpc>
                <a:spcPts val="2709"/>
              </a:lnSpc>
              <a:buSzPct val="100000"/>
            </a:pPr>
            <a:endParaRPr lang="en-US" sz="1693" dirty="0">
              <a:solidFill>
                <a:schemeClr val="bg1"/>
              </a:solidFill>
            </a:endParaRPr>
          </a:p>
        </p:txBody>
      </p:sp>
      <p:sp>
        <p:nvSpPr>
          <p:cNvPr id="18" name="Text 7">
            <a:extLst>
              <a:ext uri="{FF2B5EF4-FFF2-40B4-BE49-F238E27FC236}">
                <a16:creationId xmlns:a16="http://schemas.microsoft.com/office/drawing/2014/main" id="{654C92CF-53A1-8B46-BA8F-3005D1459EFB}"/>
              </a:ext>
            </a:extLst>
          </p:cNvPr>
          <p:cNvSpPr/>
          <p:nvPr/>
        </p:nvSpPr>
        <p:spPr>
          <a:xfrm>
            <a:off x="10022860" y="2921139"/>
            <a:ext cx="3406616" cy="2415898"/>
          </a:xfrm>
          <a:prstGeom prst="rect">
            <a:avLst/>
          </a:prstGeom>
          <a:noFill/>
          <a:ln/>
        </p:spPr>
        <p:txBody>
          <a:bodyPr wrap="square" rtlCol="0" anchor="t"/>
          <a:lstStyle/>
          <a:p>
            <a:pPr algn="l">
              <a:lnSpc>
                <a:spcPts val="2709"/>
              </a:lnSpc>
              <a:buSzPct val="100000"/>
            </a:pPr>
            <a:endParaRPr lang="en-US" sz="1693" dirty="0">
              <a:solidFill>
                <a:schemeClr val="bg1"/>
              </a:solidFill>
            </a:endParaRPr>
          </a:p>
        </p:txBody>
      </p:sp>
      <p:sp>
        <p:nvSpPr>
          <p:cNvPr id="19" name="Text 7">
            <a:extLst>
              <a:ext uri="{FF2B5EF4-FFF2-40B4-BE49-F238E27FC236}">
                <a16:creationId xmlns:a16="http://schemas.microsoft.com/office/drawing/2014/main" id="{F4D57AA7-DCF6-FA26-9CF3-59B66B76E1E9}"/>
              </a:ext>
            </a:extLst>
          </p:cNvPr>
          <p:cNvSpPr/>
          <p:nvPr/>
        </p:nvSpPr>
        <p:spPr>
          <a:xfrm>
            <a:off x="9937793" y="2160396"/>
            <a:ext cx="3406616" cy="3014658"/>
          </a:xfrm>
          <a:prstGeom prst="rect">
            <a:avLst/>
          </a:prstGeom>
          <a:noFill/>
          <a:ln/>
        </p:spPr>
        <p:txBody>
          <a:bodyPr wrap="square" rtlCol="0" anchor="t"/>
          <a:lstStyle/>
          <a:p>
            <a:pPr algn="l">
              <a:lnSpc>
                <a:spcPts val="2709"/>
              </a:lnSpc>
              <a:buSzPct val="100000"/>
            </a:pPr>
            <a:r>
              <a:rPr lang="en-US" sz="2400" dirty="0">
                <a:solidFill>
                  <a:schemeClr val="bg1"/>
                </a:solidFill>
              </a:rPr>
              <a:t>The SaaS platform aims to address this by providing an automated solution for processing and summarizing PDF content. Users can upload PDFs, and the platform utilizes AI to extract key information and answer user questions about the document in real-time.</a:t>
            </a:r>
          </a:p>
        </p:txBody>
      </p:sp>
      <p:pic>
        <p:nvPicPr>
          <p:cNvPr id="20" name="Google Shape;18;p3">
            <a:extLst>
              <a:ext uri="{FF2B5EF4-FFF2-40B4-BE49-F238E27FC236}">
                <a16:creationId xmlns:a16="http://schemas.microsoft.com/office/drawing/2014/main" id="{5CB031F3-E291-0580-FC15-7C1ECCF77613}"/>
              </a:ext>
            </a:extLst>
          </p:cNvPr>
          <p:cNvPicPr preferRelativeResize="0"/>
          <p:nvPr/>
        </p:nvPicPr>
        <p:blipFill rotWithShape="1">
          <a:blip r:embed="rId3">
            <a:alphaModFix/>
          </a:blip>
          <a:srcRect/>
          <a:stretch/>
        </p:blipFill>
        <p:spPr>
          <a:xfrm>
            <a:off x="155852" y="6254443"/>
            <a:ext cx="1613713" cy="17400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60288"/>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14630400" cy="2688074"/>
          </a:xfrm>
          <a:prstGeom prst="rect">
            <a:avLst/>
          </a:prstGeom>
        </p:spPr>
      </p:pic>
      <p:sp>
        <p:nvSpPr>
          <p:cNvPr id="5" name="Text 2"/>
          <p:cNvSpPr/>
          <p:nvPr/>
        </p:nvSpPr>
        <p:spPr>
          <a:xfrm>
            <a:off x="806410" y="3164757"/>
            <a:ext cx="9583341" cy="672108"/>
          </a:xfrm>
          <a:prstGeom prst="rect">
            <a:avLst/>
          </a:prstGeom>
          <a:noFill/>
          <a:ln/>
        </p:spPr>
        <p:txBody>
          <a:bodyPr wrap="none" rtlCol="0" anchor="t"/>
          <a:lstStyle/>
          <a:p>
            <a:pPr marL="0" indent="0">
              <a:lnSpc>
                <a:spcPts val="5292"/>
              </a:lnSpc>
              <a:buNone/>
            </a:pPr>
            <a:r>
              <a:rPr lang="en-US" sz="4233" dirty="0">
                <a:solidFill>
                  <a:srgbClr val="FFFFFF"/>
                </a:solidFill>
                <a:latin typeface="Fraunces" pitchFamily="34" charset="0"/>
                <a:ea typeface="Fraunces" pitchFamily="34" charset="-122"/>
                <a:cs typeface="Fraunces" pitchFamily="34" charset="-120"/>
              </a:rPr>
              <a:t>Scope: Define PDF SaaS's target users</a:t>
            </a:r>
            <a:endParaRPr lang="en-US" sz="4233" dirty="0"/>
          </a:p>
        </p:txBody>
      </p:sp>
      <p:sp>
        <p:nvSpPr>
          <p:cNvPr id="6" name="Text 3"/>
          <p:cNvSpPr/>
          <p:nvPr/>
        </p:nvSpPr>
        <p:spPr>
          <a:xfrm>
            <a:off x="806410" y="3922828"/>
            <a:ext cx="13017579" cy="343972"/>
          </a:xfrm>
          <a:prstGeom prst="rect">
            <a:avLst/>
          </a:prstGeom>
          <a:noFill/>
          <a:ln/>
        </p:spPr>
        <p:txBody>
          <a:bodyPr wrap="none" rtlCol="0" anchor="t"/>
          <a:lstStyle/>
          <a:p>
            <a:pPr marL="0" indent="0">
              <a:lnSpc>
                <a:spcPts val="2709"/>
              </a:lnSpc>
              <a:buNone/>
            </a:pPr>
            <a:r>
              <a:rPr lang="en-US" sz="2000" dirty="0">
                <a:solidFill>
                  <a:srgbClr val="EBECEF"/>
                </a:solidFill>
                <a:latin typeface="Epilogue" pitchFamily="34" charset="0"/>
                <a:ea typeface="Epilogue" pitchFamily="34" charset="-122"/>
                <a:cs typeface="Epilogue" pitchFamily="34" charset="-120"/>
              </a:rPr>
              <a:t>PDF SaaS is designed to cater to a wide range of users, with a specific focus on students. The target audience includes:</a:t>
            </a:r>
            <a:endParaRPr lang="en-US" sz="2000" dirty="0"/>
          </a:p>
        </p:txBody>
      </p:sp>
      <p:sp>
        <p:nvSpPr>
          <p:cNvPr id="7" name="Text 4"/>
          <p:cNvSpPr/>
          <p:nvPr/>
        </p:nvSpPr>
        <p:spPr>
          <a:xfrm>
            <a:off x="1150381" y="4529696"/>
            <a:ext cx="12673608" cy="343972"/>
          </a:xfrm>
          <a:prstGeom prst="rect">
            <a:avLst/>
          </a:prstGeom>
          <a:noFill/>
          <a:ln/>
        </p:spPr>
        <p:txBody>
          <a:bodyPr wrap="none" rtlCol="0" anchor="t"/>
          <a:lstStyle/>
          <a:p>
            <a:pPr marL="342900" indent="-342900" algn="l">
              <a:lnSpc>
                <a:spcPts val="2709"/>
              </a:lnSpc>
              <a:buSzPct val="100000"/>
              <a:buFont typeface="+mj-lt"/>
              <a:buAutoNum type="arabicPeriod"/>
            </a:pPr>
            <a:r>
              <a:rPr lang="en-US" sz="2000" dirty="0">
                <a:solidFill>
                  <a:srgbClr val="EBECEF"/>
                </a:solidFill>
                <a:latin typeface="Epilogue" pitchFamily="34" charset="0"/>
                <a:ea typeface="Epilogue" pitchFamily="34" charset="-122"/>
                <a:cs typeface="Epilogue" pitchFamily="34" charset="-120"/>
              </a:rPr>
              <a:t>Students who frequently need to work on their PDF documents for their assignments and projects</a:t>
            </a:r>
            <a:endParaRPr lang="en-US" sz="2000" dirty="0"/>
          </a:p>
        </p:txBody>
      </p:sp>
      <p:sp>
        <p:nvSpPr>
          <p:cNvPr id="8" name="Text 5"/>
          <p:cNvSpPr/>
          <p:nvPr/>
        </p:nvSpPr>
        <p:spPr>
          <a:xfrm>
            <a:off x="1150382" y="5019182"/>
            <a:ext cx="12673608" cy="343972"/>
          </a:xfrm>
          <a:prstGeom prst="rect">
            <a:avLst/>
          </a:prstGeom>
          <a:noFill/>
          <a:ln/>
        </p:spPr>
        <p:txBody>
          <a:bodyPr wrap="none" rtlCol="0" anchor="t"/>
          <a:lstStyle/>
          <a:p>
            <a:pPr marL="342900" indent="-342900" algn="l">
              <a:lnSpc>
                <a:spcPts val="2709"/>
              </a:lnSpc>
              <a:buSzPct val="100000"/>
              <a:buFont typeface="+mj-lt"/>
              <a:buAutoNum type="arabicPeriod" startAt="2"/>
            </a:pPr>
            <a:r>
              <a:rPr lang="en-US" sz="2000" b="1" dirty="0">
                <a:solidFill>
                  <a:srgbClr val="EBECEF"/>
                </a:solidFill>
                <a:latin typeface="Epilogue" pitchFamily="34" charset="0"/>
                <a:ea typeface="Epilogue" pitchFamily="34" charset="-122"/>
                <a:cs typeface="Epilogue" pitchFamily="34" charset="-120"/>
              </a:rPr>
              <a:t>Teachers and educators</a:t>
            </a:r>
            <a:r>
              <a:rPr lang="en-US" sz="2000" dirty="0">
                <a:solidFill>
                  <a:srgbClr val="EBECEF"/>
                </a:solidFill>
                <a:latin typeface="Epilogue" pitchFamily="34" charset="0"/>
                <a:ea typeface="Epilogue" pitchFamily="34" charset="-122"/>
                <a:cs typeface="Epilogue" pitchFamily="34" charset="-120"/>
              </a:rPr>
              <a:t> who require a user-friendly and affordable PDF solution to enhance their teaching materials</a:t>
            </a:r>
            <a:endParaRPr lang="en-US" sz="2000" dirty="0"/>
          </a:p>
        </p:txBody>
      </p:sp>
      <p:sp>
        <p:nvSpPr>
          <p:cNvPr id="9" name="Text 6"/>
          <p:cNvSpPr/>
          <p:nvPr/>
        </p:nvSpPr>
        <p:spPr>
          <a:xfrm>
            <a:off x="1150382" y="5432136"/>
            <a:ext cx="12673608" cy="343972"/>
          </a:xfrm>
          <a:prstGeom prst="rect">
            <a:avLst/>
          </a:prstGeom>
          <a:noFill/>
          <a:ln/>
        </p:spPr>
        <p:txBody>
          <a:bodyPr wrap="none" rtlCol="0" anchor="t"/>
          <a:lstStyle/>
          <a:p>
            <a:pPr marL="342900" indent="-342900" algn="l">
              <a:lnSpc>
                <a:spcPts val="2709"/>
              </a:lnSpc>
              <a:buSzPct val="100000"/>
              <a:buFont typeface="+mj-lt"/>
              <a:buAutoNum type="arabicPeriod" startAt="3"/>
            </a:pPr>
            <a:r>
              <a:rPr lang="en-US" sz="2000" dirty="0">
                <a:solidFill>
                  <a:srgbClr val="EBECEF"/>
                </a:solidFill>
                <a:latin typeface="Epilogue" pitchFamily="34" charset="0"/>
                <a:ea typeface="Epilogue" pitchFamily="34" charset="-122"/>
                <a:cs typeface="Epilogue" pitchFamily="34" charset="-120"/>
              </a:rPr>
              <a:t> PDF SaaS also offers a chat functionality, allowing users to easily communicate and collaborate on PDF documents. </a:t>
            </a:r>
            <a:endParaRPr lang="en-US" sz="2000" dirty="0"/>
          </a:p>
        </p:txBody>
      </p:sp>
      <p:pic>
        <p:nvPicPr>
          <p:cNvPr id="11" name="Google Shape;18;p3">
            <a:extLst>
              <a:ext uri="{FF2B5EF4-FFF2-40B4-BE49-F238E27FC236}">
                <a16:creationId xmlns:a16="http://schemas.microsoft.com/office/drawing/2014/main" id="{873B247A-564B-CF6A-9456-E9A6895ED97C}"/>
              </a:ext>
            </a:extLst>
          </p:cNvPr>
          <p:cNvPicPr preferRelativeResize="0"/>
          <p:nvPr/>
        </p:nvPicPr>
        <p:blipFill rotWithShape="1">
          <a:blip r:embed="rId4">
            <a:alphaModFix/>
          </a:blip>
          <a:srcRect/>
          <a:stretch/>
        </p:blipFill>
        <p:spPr>
          <a:xfrm>
            <a:off x="75465" y="6334757"/>
            <a:ext cx="1613713" cy="17400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806410" y="592854"/>
            <a:ext cx="5376267" cy="917930"/>
          </a:xfrm>
          <a:prstGeom prst="rect">
            <a:avLst/>
          </a:prstGeom>
          <a:noFill/>
          <a:ln/>
        </p:spPr>
        <p:txBody>
          <a:bodyPr wrap="none" rtlCol="0" anchor="t"/>
          <a:lstStyle/>
          <a:p>
            <a:pPr marL="0" indent="0">
              <a:lnSpc>
                <a:spcPts val="5292"/>
              </a:lnSpc>
              <a:buNone/>
            </a:pPr>
            <a:r>
              <a:rPr lang="en-US" sz="4233" dirty="0">
                <a:solidFill>
                  <a:srgbClr val="FFFFFF"/>
                </a:solidFill>
                <a:latin typeface="Fraunces" pitchFamily="34" charset="0"/>
                <a:ea typeface="Fraunces" pitchFamily="34" charset="-122"/>
                <a:cs typeface="Fraunces" pitchFamily="34" charset="-120"/>
              </a:rPr>
              <a:t>Tools</a:t>
            </a:r>
            <a:endParaRPr lang="en-US" sz="4233" dirty="0"/>
          </a:p>
        </p:txBody>
      </p:sp>
      <p:pic>
        <p:nvPicPr>
          <p:cNvPr id="5" name="Image 0" descr="preencoded.png"/>
          <p:cNvPicPr>
            <a:picLocks noChangeAspect="1"/>
          </p:cNvPicPr>
          <p:nvPr/>
        </p:nvPicPr>
        <p:blipFill>
          <a:blip r:embed="rId3"/>
          <a:stretch>
            <a:fillRect/>
          </a:stretch>
        </p:blipFill>
        <p:spPr>
          <a:xfrm>
            <a:off x="911098" y="1810528"/>
            <a:ext cx="865757" cy="865757"/>
          </a:xfrm>
          <a:prstGeom prst="rect">
            <a:avLst/>
          </a:prstGeom>
        </p:spPr>
      </p:pic>
      <p:sp>
        <p:nvSpPr>
          <p:cNvPr id="6" name="Text 3"/>
          <p:cNvSpPr/>
          <p:nvPr/>
        </p:nvSpPr>
        <p:spPr>
          <a:xfrm>
            <a:off x="806410" y="2659579"/>
            <a:ext cx="3396584" cy="480545"/>
          </a:xfrm>
          <a:prstGeom prst="rect">
            <a:avLst/>
          </a:prstGeom>
          <a:noFill/>
          <a:ln/>
        </p:spPr>
        <p:txBody>
          <a:bodyPr wrap="none" rtlCol="0" anchor="t"/>
          <a:lstStyle/>
          <a:p>
            <a:pPr marL="0" indent="0" algn="l">
              <a:lnSpc>
                <a:spcPts val="2646"/>
              </a:lnSpc>
              <a:buNone/>
            </a:pPr>
            <a:r>
              <a:rPr lang="en-US" sz="2800" dirty="0">
                <a:solidFill>
                  <a:srgbClr val="EBECEF"/>
                </a:solidFill>
                <a:latin typeface="Fraunces" pitchFamily="34" charset="0"/>
                <a:ea typeface="Fraunces" pitchFamily="34" charset="-122"/>
                <a:cs typeface="Fraunces" pitchFamily="34" charset="-120"/>
              </a:rPr>
              <a:t>Programming Languages</a:t>
            </a:r>
            <a:endParaRPr lang="en-US" sz="2800" dirty="0"/>
          </a:p>
        </p:txBody>
      </p:sp>
      <p:sp>
        <p:nvSpPr>
          <p:cNvPr id="7" name="Text 4"/>
          <p:cNvSpPr/>
          <p:nvPr/>
        </p:nvSpPr>
        <p:spPr>
          <a:xfrm>
            <a:off x="806411" y="3446585"/>
            <a:ext cx="3755542" cy="2344019"/>
          </a:xfrm>
          <a:prstGeom prst="rect">
            <a:avLst/>
          </a:prstGeom>
          <a:noFill/>
          <a:ln/>
        </p:spPr>
        <p:txBody>
          <a:bodyPr wrap="square" rtlCol="0" anchor="t"/>
          <a:lstStyle/>
          <a:p>
            <a:pPr marL="0" indent="0" algn="l">
              <a:lnSpc>
                <a:spcPts val="2709"/>
              </a:lnSpc>
              <a:buNone/>
            </a:pPr>
            <a:r>
              <a:rPr lang="en-US" sz="2400" dirty="0">
                <a:solidFill>
                  <a:srgbClr val="EBECEF"/>
                </a:solidFill>
                <a:latin typeface="Epilogue" pitchFamily="34" charset="0"/>
                <a:ea typeface="Epilogue" pitchFamily="34" charset="-122"/>
                <a:cs typeface="Epilogue" pitchFamily="34" charset="-120"/>
              </a:rPr>
              <a:t>The PDF SaaS platform is built using a combination of Next.js 13, React, Prisma, and tRPC to ensure cross-platform compatibility and scalability.</a:t>
            </a:r>
            <a:endParaRPr lang="en-US" sz="2400" dirty="0"/>
          </a:p>
        </p:txBody>
      </p:sp>
      <p:pic>
        <p:nvPicPr>
          <p:cNvPr id="8" name="Image 1" descr="preencoded.png"/>
          <p:cNvPicPr>
            <a:picLocks noChangeAspect="1"/>
          </p:cNvPicPr>
          <p:nvPr/>
        </p:nvPicPr>
        <p:blipFill>
          <a:blip r:embed="rId4"/>
          <a:stretch>
            <a:fillRect/>
          </a:stretch>
        </p:blipFill>
        <p:spPr>
          <a:xfrm>
            <a:off x="5428465" y="1918178"/>
            <a:ext cx="650456" cy="650456"/>
          </a:xfrm>
          <a:prstGeom prst="rect">
            <a:avLst/>
          </a:prstGeom>
        </p:spPr>
      </p:pic>
      <p:sp>
        <p:nvSpPr>
          <p:cNvPr id="9" name="Text 5"/>
          <p:cNvSpPr/>
          <p:nvPr/>
        </p:nvSpPr>
        <p:spPr>
          <a:xfrm>
            <a:off x="5165702" y="2676286"/>
            <a:ext cx="2688074" cy="463838"/>
          </a:xfrm>
          <a:prstGeom prst="rect">
            <a:avLst/>
          </a:prstGeom>
          <a:noFill/>
          <a:ln/>
        </p:spPr>
        <p:txBody>
          <a:bodyPr wrap="none" rtlCol="0" anchor="t"/>
          <a:lstStyle/>
          <a:p>
            <a:pPr marL="0" indent="0" algn="l">
              <a:lnSpc>
                <a:spcPts val="2646"/>
              </a:lnSpc>
              <a:buNone/>
            </a:pPr>
            <a:r>
              <a:rPr lang="en-US" sz="2800" dirty="0">
                <a:solidFill>
                  <a:srgbClr val="EBECEF"/>
                </a:solidFill>
                <a:latin typeface="Fraunces" pitchFamily="34" charset="0"/>
                <a:ea typeface="Fraunces" pitchFamily="34" charset="-122"/>
                <a:cs typeface="Fraunces" pitchFamily="34" charset="-120"/>
              </a:rPr>
              <a:t>Database</a:t>
            </a:r>
            <a:endParaRPr lang="en-US" sz="2800" dirty="0"/>
          </a:p>
        </p:txBody>
      </p:sp>
      <p:sp>
        <p:nvSpPr>
          <p:cNvPr id="10" name="Text 6"/>
          <p:cNvSpPr/>
          <p:nvPr/>
        </p:nvSpPr>
        <p:spPr>
          <a:xfrm>
            <a:off x="5165702" y="3446585"/>
            <a:ext cx="3755542" cy="2687991"/>
          </a:xfrm>
          <a:prstGeom prst="rect">
            <a:avLst/>
          </a:prstGeom>
          <a:noFill/>
          <a:ln/>
        </p:spPr>
        <p:txBody>
          <a:bodyPr wrap="square" rtlCol="0" anchor="t"/>
          <a:lstStyle/>
          <a:p>
            <a:pPr marL="0" indent="0" algn="l">
              <a:lnSpc>
                <a:spcPts val="2709"/>
              </a:lnSpc>
              <a:buNone/>
            </a:pPr>
            <a:r>
              <a:rPr lang="en-US" sz="2400" dirty="0">
                <a:solidFill>
                  <a:srgbClr val="EBECEF"/>
                </a:solidFill>
                <a:latin typeface="Epilogue" pitchFamily="34" charset="0"/>
                <a:ea typeface="Epilogue" pitchFamily="34" charset="-122"/>
                <a:cs typeface="Epilogue" pitchFamily="34" charset="-120"/>
              </a:rPr>
              <a:t>The platform utilizes a Planet Scale PostgreSQL database to store user data, document metadata, and processing history in a secure and scalable manner.</a:t>
            </a:r>
            <a:endParaRPr lang="en-US" sz="2400" dirty="0"/>
          </a:p>
        </p:txBody>
      </p:sp>
      <p:pic>
        <p:nvPicPr>
          <p:cNvPr id="11" name="Image 2" descr="preencoded.png"/>
          <p:cNvPicPr>
            <a:picLocks noChangeAspect="1"/>
          </p:cNvPicPr>
          <p:nvPr/>
        </p:nvPicPr>
        <p:blipFill>
          <a:blip r:embed="rId5"/>
          <a:stretch>
            <a:fillRect/>
          </a:stretch>
        </p:blipFill>
        <p:spPr>
          <a:xfrm>
            <a:off x="9699784" y="1960784"/>
            <a:ext cx="715502" cy="715502"/>
          </a:xfrm>
          <a:prstGeom prst="rect">
            <a:avLst/>
          </a:prstGeom>
        </p:spPr>
      </p:pic>
      <p:sp>
        <p:nvSpPr>
          <p:cNvPr id="12" name="Text 7"/>
          <p:cNvSpPr/>
          <p:nvPr/>
        </p:nvSpPr>
        <p:spPr>
          <a:xfrm>
            <a:off x="9699784" y="2711523"/>
            <a:ext cx="2688074" cy="428601"/>
          </a:xfrm>
          <a:prstGeom prst="rect">
            <a:avLst/>
          </a:prstGeom>
          <a:noFill/>
          <a:ln/>
        </p:spPr>
        <p:txBody>
          <a:bodyPr wrap="none" rtlCol="0" anchor="t"/>
          <a:lstStyle/>
          <a:p>
            <a:pPr marL="0" indent="0" algn="l">
              <a:lnSpc>
                <a:spcPts val="2646"/>
              </a:lnSpc>
              <a:buNone/>
            </a:pPr>
            <a:r>
              <a:rPr lang="en-US" sz="2800" dirty="0">
                <a:solidFill>
                  <a:srgbClr val="EBECEF"/>
                </a:solidFill>
                <a:latin typeface="Fraunces" pitchFamily="34" charset="0"/>
                <a:ea typeface="Fraunces" pitchFamily="34" charset="-122"/>
                <a:cs typeface="Fraunces" pitchFamily="34" charset="-120"/>
              </a:rPr>
              <a:t>Frameworks</a:t>
            </a:r>
            <a:endParaRPr lang="en-US" sz="2800" dirty="0"/>
          </a:p>
        </p:txBody>
      </p:sp>
      <p:sp>
        <p:nvSpPr>
          <p:cNvPr id="13" name="Text 8"/>
          <p:cNvSpPr/>
          <p:nvPr/>
        </p:nvSpPr>
        <p:spPr>
          <a:xfrm>
            <a:off x="9657317" y="3446585"/>
            <a:ext cx="4166672" cy="2627458"/>
          </a:xfrm>
          <a:prstGeom prst="rect">
            <a:avLst/>
          </a:prstGeom>
          <a:noFill/>
          <a:ln/>
        </p:spPr>
        <p:txBody>
          <a:bodyPr wrap="square" rtlCol="0" anchor="t"/>
          <a:lstStyle/>
          <a:p>
            <a:pPr marL="0" indent="0" algn="l">
              <a:lnSpc>
                <a:spcPts val="2709"/>
              </a:lnSpc>
              <a:buNone/>
            </a:pPr>
            <a:r>
              <a:rPr lang="en-US" sz="2400" dirty="0">
                <a:solidFill>
                  <a:srgbClr val="EBECEF"/>
                </a:solidFill>
                <a:latin typeface="Epilogue" pitchFamily="34" charset="0"/>
                <a:ea typeface="Epilogue" pitchFamily="34" charset="-122"/>
                <a:cs typeface="Epilogue" pitchFamily="34" charset="-120"/>
              </a:rPr>
              <a:t>The development process leverages popular frameworks like Next.js 13, React, Prisma, and tRPC to ensure efficiency, modularity, and a consistent user experience.</a:t>
            </a:r>
            <a:endParaRPr lang="en-US" sz="2400" dirty="0"/>
          </a:p>
        </p:txBody>
      </p:sp>
      <p:pic>
        <p:nvPicPr>
          <p:cNvPr id="15" name="Google Shape;18;p3">
            <a:extLst>
              <a:ext uri="{FF2B5EF4-FFF2-40B4-BE49-F238E27FC236}">
                <a16:creationId xmlns:a16="http://schemas.microsoft.com/office/drawing/2014/main" id="{70CD6F24-3535-305A-EC64-0F40EBD62031}"/>
              </a:ext>
            </a:extLst>
          </p:cNvPr>
          <p:cNvPicPr preferRelativeResize="0"/>
          <p:nvPr/>
        </p:nvPicPr>
        <p:blipFill rotWithShape="1">
          <a:blip r:embed="rId6">
            <a:alphaModFix/>
          </a:blip>
          <a:srcRect/>
          <a:stretch/>
        </p:blipFill>
        <p:spPr>
          <a:xfrm>
            <a:off x="155852" y="6254443"/>
            <a:ext cx="1613713" cy="17400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57874" y="-185195"/>
            <a:ext cx="14688273" cy="8462049"/>
          </a:xfrm>
          <a:prstGeom prst="rect">
            <a:avLst/>
          </a:prstGeom>
          <a:solidFill>
            <a:srgbClr val="080E26"/>
          </a:solidFill>
          <a:ln/>
        </p:spPr>
      </p:sp>
      <p:sp>
        <p:nvSpPr>
          <p:cNvPr id="4" name="Text 2"/>
          <p:cNvSpPr/>
          <p:nvPr/>
        </p:nvSpPr>
        <p:spPr>
          <a:xfrm>
            <a:off x="806410" y="591383"/>
            <a:ext cx="5376267" cy="672108"/>
          </a:xfrm>
          <a:prstGeom prst="rect">
            <a:avLst/>
          </a:prstGeom>
          <a:noFill/>
          <a:ln/>
        </p:spPr>
        <p:txBody>
          <a:bodyPr wrap="none" rtlCol="0" anchor="t"/>
          <a:lstStyle/>
          <a:p>
            <a:pPr marL="0" indent="0">
              <a:lnSpc>
                <a:spcPts val="5292"/>
              </a:lnSpc>
              <a:buNone/>
            </a:pPr>
            <a:r>
              <a:rPr lang="en-US" sz="4233" dirty="0">
                <a:solidFill>
                  <a:srgbClr val="FFFFFF"/>
                </a:solidFill>
                <a:latin typeface="Fraunces" pitchFamily="34" charset="0"/>
                <a:ea typeface="Fraunces" pitchFamily="34" charset="-122"/>
                <a:cs typeface="Fraunces" pitchFamily="34" charset="-120"/>
              </a:rPr>
              <a:t>Design Approach </a:t>
            </a:r>
            <a:endParaRPr lang="en-US" sz="4233" dirty="0"/>
          </a:p>
        </p:txBody>
      </p:sp>
      <p:sp>
        <p:nvSpPr>
          <p:cNvPr id="5" name="Text 3"/>
          <p:cNvSpPr/>
          <p:nvPr/>
        </p:nvSpPr>
        <p:spPr>
          <a:xfrm>
            <a:off x="806410" y="1801058"/>
            <a:ext cx="3232309" cy="403146"/>
          </a:xfrm>
          <a:prstGeom prst="rect">
            <a:avLst/>
          </a:prstGeom>
          <a:noFill/>
          <a:ln/>
        </p:spPr>
        <p:txBody>
          <a:bodyPr wrap="none" rtlCol="0" anchor="t"/>
          <a:lstStyle/>
          <a:p>
            <a:pPr marL="0" indent="0">
              <a:lnSpc>
                <a:spcPts val="3175"/>
              </a:lnSpc>
              <a:buNone/>
            </a:pPr>
            <a:r>
              <a:rPr lang="en-US" sz="2800" dirty="0">
                <a:solidFill>
                  <a:srgbClr val="FFFFFF"/>
                </a:solidFill>
                <a:latin typeface="Fraunces" pitchFamily="34" charset="0"/>
                <a:ea typeface="Fraunces" pitchFamily="34" charset="-122"/>
                <a:cs typeface="Fraunces" pitchFamily="34" charset="-120"/>
              </a:rPr>
              <a:t>System Architecture:</a:t>
            </a:r>
            <a:endParaRPr lang="en-US" sz="2800" dirty="0"/>
          </a:p>
        </p:txBody>
      </p:sp>
      <p:sp>
        <p:nvSpPr>
          <p:cNvPr id="6" name="Text 4"/>
          <p:cNvSpPr/>
          <p:nvPr/>
        </p:nvSpPr>
        <p:spPr>
          <a:xfrm>
            <a:off x="1150382" y="2419231"/>
            <a:ext cx="5902523" cy="343972"/>
          </a:xfrm>
          <a:prstGeom prst="rect">
            <a:avLst/>
          </a:prstGeom>
          <a:noFill/>
          <a:ln/>
        </p:spPr>
        <p:txBody>
          <a:bodyPr wrap="none" rtlCol="0" anchor="t"/>
          <a:lstStyle/>
          <a:p>
            <a:pPr marL="342900" indent="-342900" algn="l">
              <a:lnSpc>
                <a:spcPts val="2709"/>
              </a:lnSpc>
              <a:buSzPct val="100000"/>
              <a:buChar char="•"/>
            </a:pPr>
            <a:r>
              <a:rPr lang="en-US" sz="2000" dirty="0">
                <a:solidFill>
                  <a:srgbClr val="EBECEF"/>
                </a:solidFill>
                <a:latin typeface="Epilogue" pitchFamily="34" charset="0"/>
                <a:ea typeface="Epilogue" pitchFamily="34" charset="-122"/>
                <a:cs typeface="Epilogue" pitchFamily="34" charset="-120"/>
              </a:rPr>
              <a:t>Frontend components (UI/UX)</a:t>
            </a:r>
            <a:endParaRPr lang="en-US" sz="2000" dirty="0"/>
          </a:p>
        </p:txBody>
      </p:sp>
      <p:sp>
        <p:nvSpPr>
          <p:cNvPr id="7" name="Text 5"/>
          <p:cNvSpPr/>
          <p:nvPr/>
        </p:nvSpPr>
        <p:spPr>
          <a:xfrm>
            <a:off x="1150382" y="2849166"/>
            <a:ext cx="5902523" cy="343972"/>
          </a:xfrm>
          <a:prstGeom prst="rect">
            <a:avLst/>
          </a:prstGeom>
          <a:noFill/>
          <a:ln/>
        </p:spPr>
        <p:txBody>
          <a:bodyPr wrap="none" rtlCol="0" anchor="t"/>
          <a:lstStyle/>
          <a:p>
            <a:pPr marL="342900" indent="-342900" algn="l">
              <a:lnSpc>
                <a:spcPts val="2709"/>
              </a:lnSpc>
              <a:buSzPct val="100000"/>
              <a:buChar char="•"/>
            </a:pPr>
            <a:r>
              <a:rPr lang="en-US" sz="2000" dirty="0">
                <a:solidFill>
                  <a:srgbClr val="EBECEF"/>
                </a:solidFill>
                <a:latin typeface="Epilogue" pitchFamily="34" charset="0"/>
                <a:ea typeface="Epilogue" pitchFamily="34" charset="-122"/>
                <a:cs typeface="Epilogue" pitchFamily="34" charset="-120"/>
              </a:rPr>
              <a:t>Backend infrastructure (server, database)</a:t>
            </a:r>
            <a:endParaRPr lang="en-US" sz="2000" dirty="0"/>
          </a:p>
        </p:txBody>
      </p:sp>
      <p:sp>
        <p:nvSpPr>
          <p:cNvPr id="8" name="Text 6"/>
          <p:cNvSpPr/>
          <p:nvPr/>
        </p:nvSpPr>
        <p:spPr>
          <a:xfrm>
            <a:off x="1150382" y="3279100"/>
            <a:ext cx="5902523" cy="343972"/>
          </a:xfrm>
          <a:prstGeom prst="rect">
            <a:avLst/>
          </a:prstGeom>
          <a:noFill/>
          <a:ln/>
        </p:spPr>
        <p:txBody>
          <a:bodyPr wrap="none" rtlCol="0" anchor="t"/>
          <a:lstStyle/>
          <a:p>
            <a:pPr marL="342900" indent="-342900" algn="l">
              <a:lnSpc>
                <a:spcPts val="2709"/>
              </a:lnSpc>
              <a:buSzPct val="100000"/>
              <a:buChar char="•"/>
            </a:pPr>
            <a:r>
              <a:rPr lang="en-US" sz="2000" dirty="0">
                <a:solidFill>
                  <a:srgbClr val="EBECEF"/>
                </a:solidFill>
                <a:latin typeface="Epilogue" pitchFamily="34" charset="0"/>
                <a:ea typeface="Epilogue" pitchFamily="34" charset="-122"/>
                <a:cs typeface="Epilogue" pitchFamily="34" charset="-120"/>
              </a:rPr>
              <a:t>Integration points (APIs, external services)</a:t>
            </a:r>
            <a:endParaRPr lang="en-US" sz="2000" dirty="0"/>
          </a:p>
        </p:txBody>
      </p:sp>
      <p:sp>
        <p:nvSpPr>
          <p:cNvPr id="9" name="Text 7"/>
          <p:cNvSpPr/>
          <p:nvPr/>
        </p:nvSpPr>
        <p:spPr>
          <a:xfrm>
            <a:off x="7585115" y="1801058"/>
            <a:ext cx="3225760" cy="403146"/>
          </a:xfrm>
          <a:prstGeom prst="rect">
            <a:avLst/>
          </a:prstGeom>
          <a:noFill/>
          <a:ln/>
        </p:spPr>
        <p:txBody>
          <a:bodyPr wrap="none" rtlCol="0" anchor="t"/>
          <a:lstStyle/>
          <a:p>
            <a:pPr marL="0" indent="0">
              <a:lnSpc>
                <a:spcPts val="3175"/>
              </a:lnSpc>
              <a:buNone/>
            </a:pPr>
            <a:r>
              <a:rPr lang="en-US" sz="2800" dirty="0">
                <a:solidFill>
                  <a:srgbClr val="FFFFFF"/>
                </a:solidFill>
                <a:latin typeface="Fraunces" pitchFamily="34" charset="0"/>
                <a:ea typeface="Fraunces" pitchFamily="34" charset="-122"/>
                <a:cs typeface="Fraunces" pitchFamily="34" charset="-120"/>
              </a:rPr>
              <a:t>User Flow:</a:t>
            </a:r>
            <a:endParaRPr lang="en-US" sz="2800" dirty="0"/>
          </a:p>
        </p:txBody>
      </p:sp>
      <p:sp>
        <p:nvSpPr>
          <p:cNvPr id="10" name="Text 8"/>
          <p:cNvSpPr/>
          <p:nvPr/>
        </p:nvSpPr>
        <p:spPr>
          <a:xfrm>
            <a:off x="7929086" y="2419231"/>
            <a:ext cx="5902523" cy="343972"/>
          </a:xfrm>
          <a:prstGeom prst="rect">
            <a:avLst/>
          </a:prstGeom>
          <a:noFill/>
          <a:ln/>
        </p:spPr>
        <p:txBody>
          <a:bodyPr wrap="none" rtlCol="0" anchor="t"/>
          <a:lstStyle/>
          <a:p>
            <a:pPr marL="342900" indent="-342900" algn="l">
              <a:lnSpc>
                <a:spcPts val="2709"/>
              </a:lnSpc>
              <a:buSzPct val="100000"/>
              <a:buChar char="•"/>
            </a:pPr>
            <a:r>
              <a:rPr lang="en-US" sz="2000" dirty="0">
                <a:solidFill>
                  <a:srgbClr val="EBECEF"/>
                </a:solidFill>
                <a:latin typeface="Epilogue" pitchFamily="34" charset="0"/>
                <a:ea typeface="Epilogue" pitchFamily="34" charset="-122"/>
                <a:cs typeface="Epilogue" pitchFamily="34" charset="-120"/>
              </a:rPr>
              <a:t>User registration and login process</a:t>
            </a:r>
            <a:endParaRPr lang="en-US" sz="2000" dirty="0"/>
          </a:p>
        </p:txBody>
      </p:sp>
      <p:sp>
        <p:nvSpPr>
          <p:cNvPr id="11" name="Text 9"/>
          <p:cNvSpPr/>
          <p:nvPr/>
        </p:nvSpPr>
        <p:spPr>
          <a:xfrm>
            <a:off x="7929086" y="2849166"/>
            <a:ext cx="5902523" cy="343972"/>
          </a:xfrm>
          <a:prstGeom prst="rect">
            <a:avLst/>
          </a:prstGeom>
          <a:noFill/>
          <a:ln/>
        </p:spPr>
        <p:txBody>
          <a:bodyPr wrap="none" rtlCol="0" anchor="t"/>
          <a:lstStyle/>
          <a:p>
            <a:pPr marL="342900" indent="-342900" algn="l">
              <a:lnSpc>
                <a:spcPts val="2709"/>
              </a:lnSpc>
              <a:buSzPct val="100000"/>
              <a:buChar char="•"/>
            </a:pPr>
            <a:r>
              <a:rPr lang="en-US" sz="2000" dirty="0">
                <a:solidFill>
                  <a:srgbClr val="EBECEF"/>
                </a:solidFill>
                <a:latin typeface="Epilogue" pitchFamily="34" charset="0"/>
                <a:ea typeface="Epilogue" pitchFamily="34" charset="-122"/>
                <a:cs typeface="Epilogue" pitchFamily="34" charset="-120"/>
              </a:rPr>
              <a:t>PDF upload and processing steps</a:t>
            </a:r>
            <a:endParaRPr lang="en-US" sz="2000" dirty="0"/>
          </a:p>
        </p:txBody>
      </p:sp>
      <p:sp>
        <p:nvSpPr>
          <p:cNvPr id="12" name="Text 10"/>
          <p:cNvSpPr/>
          <p:nvPr/>
        </p:nvSpPr>
        <p:spPr>
          <a:xfrm>
            <a:off x="7929086" y="3279100"/>
            <a:ext cx="5902523" cy="343972"/>
          </a:xfrm>
          <a:prstGeom prst="rect">
            <a:avLst/>
          </a:prstGeom>
          <a:noFill/>
          <a:ln/>
        </p:spPr>
        <p:txBody>
          <a:bodyPr wrap="none" rtlCol="0" anchor="t"/>
          <a:lstStyle/>
          <a:p>
            <a:pPr marL="342900" indent="-342900" algn="l">
              <a:lnSpc>
                <a:spcPts val="2709"/>
              </a:lnSpc>
              <a:buSzPct val="100000"/>
              <a:buChar char="•"/>
            </a:pPr>
            <a:r>
              <a:rPr lang="en-US" sz="2000" dirty="0">
                <a:solidFill>
                  <a:srgbClr val="EBECEF"/>
                </a:solidFill>
                <a:latin typeface="Epilogue" pitchFamily="34" charset="0"/>
                <a:ea typeface="Epilogue" pitchFamily="34" charset="-122"/>
                <a:cs typeface="Epilogue" pitchFamily="34" charset="-120"/>
              </a:rPr>
              <a:t>Chat interface interaction</a:t>
            </a:r>
            <a:endParaRPr lang="en-US" sz="2000" dirty="0"/>
          </a:p>
        </p:txBody>
      </p:sp>
      <p:sp>
        <p:nvSpPr>
          <p:cNvPr id="13" name="Text 11"/>
          <p:cNvSpPr/>
          <p:nvPr/>
        </p:nvSpPr>
        <p:spPr>
          <a:xfrm>
            <a:off x="806410" y="4031575"/>
            <a:ext cx="3225760" cy="403146"/>
          </a:xfrm>
          <a:prstGeom prst="rect">
            <a:avLst/>
          </a:prstGeom>
          <a:noFill/>
          <a:ln/>
        </p:spPr>
        <p:txBody>
          <a:bodyPr wrap="none" rtlCol="0" anchor="t"/>
          <a:lstStyle/>
          <a:p>
            <a:pPr marL="0" indent="0">
              <a:lnSpc>
                <a:spcPts val="3175"/>
              </a:lnSpc>
              <a:buNone/>
            </a:pPr>
            <a:r>
              <a:rPr lang="en-US" sz="2800" dirty="0">
                <a:solidFill>
                  <a:srgbClr val="FFFFFF"/>
                </a:solidFill>
                <a:latin typeface="Fraunces" pitchFamily="34" charset="0"/>
                <a:ea typeface="Fraunces" pitchFamily="34" charset="-122"/>
                <a:cs typeface="Fraunces" pitchFamily="34" charset="-120"/>
              </a:rPr>
              <a:t>Integration Points:</a:t>
            </a:r>
            <a:endParaRPr lang="en-US" sz="2800" dirty="0"/>
          </a:p>
        </p:txBody>
      </p:sp>
      <p:sp>
        <p:nvSpPr>
          <p:cNvPr id="14" name="Text 12"/>
          <p:cNvSpPr/>
          <p:nvPr/>
        </p:nvSpPr>
        <p:spPr>
          <a:xfrm>
            <a:off x="806411" y="4757261"/>
            <a:ext cx="6238876" cy="343972"/>
          </a:xfrm>
          <a:prstGeom prst="rect">
            <a:avLst/>
          </a:prstGeom>
          <a:noFill/>
          <a:ln/>
        </p:spPr>
        <p:txBody>
          <a:bodyPr wrap="none" rtlCol="0" anchor="t"/>
          <a:lstStyle/>
          <a:p>
            <a:pPr marL="0" indent="0">
              <a:lnSpc>
                <a:spcPts val="2709"/>
              </a:lnSpc>
              <a:buNone/>
            </a:pPr>
            <a:r>
              <a:rPr lang="en-US" sz="2000" dirty="0">
                <a:solidFill>
                  <a:srgbClr val="EBECEF"/>
                </a:solidFill>
                <a:latin typeface="Epilogue" pitchFamily="34" charset="0"/>
                <a:ea typeface="Epilogue" pitchFamily="34" charset="-122"/>
                <a:cs typeface="Epilogue" pitchFamily="34" charset="-120"/>
              </a:rPr>
              <a:t>Highlight any external integrations or dependencies, such as:</a:t>
            </a:r>
            <a:endParaRPr lang="en-US" sz="2000" dirty="0"/>
          </a:p>
        </p:txBody>
      </p:sp>
      <p:sp>
        <p:nvSpPr>
          <p:cNvPr id="15" name="Text 13"/>
          <p:cNvSpPr/>
          <p:nvPr/>
        </p:nvSpPr>
        <p:spPr>
          <a:xfrm>
            <a:off x="806410" y="5343167"/>
            <a:ext cx="6046566" cy="450519"/>
          </a:xfrm>
          <a:prstGeom prst="rect">
            <a:avLst/>
          </a:prstGeom>
          <a:noFill/>
          <a:ln/>
        </p:spPr>
        <p:txBody>
          <a:bodyPr wrap="none" rtlCol="0" anchor="t"/>
          <a:lstStyle/>
          <a:p>
            <a:pPr marL="342900" indent="-342900" algn="l">
              <a:lnSpc>
                <a:spcPts val="2709"/>
              </a:lnSpc>
              <a:buSzPct val="100000"/>
              <a:buChar char="•"/>
            </a:pPr>
            <a:r>
              <a:rPr lang="en-US" sz="2000" dirty="0">
                <a:solidFill>
                  <a:srgbClr val="EBECEF"/>
                </a:solidFill>
                <a:latin typeface="Epilogue" pitchFamily="34" charset="0"/>
                <a:ea typeface="Epilogue" pitchFamily="34" charset="-122"/>
                <a:cs typeface="Epilogue" pitchFamily="34" charset="-120"/>
              </a:rPr>
              <a:t>Third-party services for PDF processing or data extraction</a:t>
            </a:r>
            <a:endParaRPr lang="en-US" sz="2000" dirty="0"/>
          </a:p>
        </p:txBody>
      </p:sp>
      <p:sp>
        <p:nvSpPr>
          <p:cNvPr id="16" name="Text 14"/>
          <p:cNvSpPr/>
          <p:nvPr/>
        </p:nvSpPr>
        <p:spPr>
          <a:xfrm>
            <a:off x="904352" y="5806336"/>
            <a:ext cx="5948624" cy="499096"/>
          </a:xfrm>
          <a:prstGeom prst="rect">
            <a:avLst/>
          </a:prstGeom>
          <a:noFill/>
          <a:ln/>
        </p:spPr>
        <p:txBody>
          <a:bodyPr wrap="none" rtlCol="0" anchor="t"/>
          <a:lstStyle/>
          <a:p>
            <a:pPr marL="342900" indent="-342900" algn="l">
              <a:lnSpc>
                <a:spcPts val="2709"/>
              </a:lnSpc>
              <a:buSzPct val="100000"/>
              <a:buChar char="•"/>
            </a:pPr>
            <a:r>
              <a:rPr lang="en-US" sz="2000" dirty="0">
                <a:solidFill>
                  <a:srgbClr val="EBECEF"/>
                </a:solidFill>
                <a:latin typeface="Epilogue" pitchFamily="34" charset="0"/>
                <a:ea typeface="Epilogue" pitchFamily="34" charset="-122"/>
                <a:cs typeface="Epilogue" pitchFamily="34" charset="-120"/>
              </a:rPr>
              <a:t>APIs for chat functionality or authentication</a:t>
            </a:r>
            <a:endParaRPr lang="en-US" sz="2000" dirty="0"/>
          </a:p>
        </p:txBody>
      </p:sp>
      <p:sp>
        <p:nvSpPr>
          <p:cNvPr id="17" name="Text 15"/>
          <p:cNvSpPr/>
          <p:nvPr/>
        </p:nvSpPr>
        <p:spPr>
          <a:xfrm>
            <a:off x="7585115" y="4031576"/>
            <a:ext cx="3749425" cy="725686"/>
          </a:xfrm>
          <a:prstGeom prst="rect">
            <a:avLst/>
          </a:prstGeom>
          <a:noFill/>
          <a:ln/>
        </p:spPr>
        <p:txBody>
          <a:bodyPr wrap="none" rtlCol="0" anchor="t"/>
          <a:lstStyle/>
          <a:p>
            <a:pPr marL="0" indent="0">
              <a:lnSpc>
                <a:spcPts val="3175"/>
              </a:lnSpc>
              <a:buNone/>
            </a:pPr>
            <a:r>
              <a:rPr lang="en-US" sz="2800" dirty="0">
                <a:solidFill>
                  <a:srgbClr val="FFFFFF"/>
                </a:solidFill>
                <a:latin typeface="Fraunces" pitchFamily="34" charset="0"/>
                <a:ea typeface="Fraunces" pitchFamily="34" charset="-122"/>
                <a:cs typeface="Fraunces" pitchFamily="34" charset="-120"/>
              </a:rPr>
              <a:t>User Interface:</a:t>
            </a:r>
            <a:endParaRPr lang="en-US" sz="2800" dirty="0"/>
          </a:p>
        </p:txBody>
      </p:sp>
      <p:sp>
        <p:nvSpPr>
          <p:cNvPr id="18" name="Text 16"/>
          <p:cNvSpPr/>
          <p:nvPr/>
        </p:nvSpPr>
        <p:spPr>
          <a:xfrm>
            <a:off x="7659386" y="4757262"/>
            <a:ext cx="6164603" cy="425172"/>
          </a:xfrm>
          <a:prstGeom prst="rect">
            <a:avLst/>
          </a:prstGeom>
          <a:noFill/>
          <a:ln/>
        </p:spPr>
        <p:txBody>
          <a:bodyPr wrap="none" rtlCol="0" anchor="t"/>
          <a:lstStyle/>
          <a:p>
            <a:pPr marL="0" indent="0">
              <a:lnSpc>
                <a:spcPts val="2709"/>
              </a:lnSpc>
              <a:buNone/>
            </a:pPr>
            <a:r>
              <a:rPr lang="en-US" sz="2000" dirty="0">
                <a:solidFill>
                  <a:srgbClr val="EBECEF"/>
                </a:solidFill>
                <a:latin typeface="Epilogue" pitchFamily="34" charset="0"/>
                <a:ea typeface="Epilogue" pitchFamily="34" charset="-122"/>
                <a:cs typeface="Epilogue" pitchFamily="34" charset="-120"/>
              </a:rPr>
              <a:t>Include screenshots or wireframes of key UI screens:</a:t>
            </a:r>
            <a:endParaRPr lang="en-US" sz="2000" dirty="0"/>
          </a:p>
        </p:txBody>
      </p:sp>
      <p:sp>
        <p:nvSpPr>
          <p:cNvPr id="19" name="Text 17"/>
          <p:cNvSpPr/>
          <p:nvPr/>
        </p:nvSpPr>
        <p:spPr>
          <a:xfrm>
            <a:off x="7659386" y="5392357"/>
            <a:ext cx="6164604" cy="401329"/>
          </a:xfrm>
          <a:prstGeom prst="rect">
            <a:avLst/>
          </a:prstGeom>
          <a:noFill/>
          <a:ln/>
        </p:spPr>
        <p:txBody>
          <a:bodyPr wrap="none" rtlCol="0" anchor="t"/>
          <a:lstStyle/>
          <a:p>
            <a:pPr marL="342900" indent="-342900" algn="l">
              <a:lnSpc>
                <a:spcPts val="2709"/>
              </a:lnSpc>
              <a:buSzPct val="100000"/>
              <a:buChar char="•"/>
            </a:pPr>
            <a:r>
              <a:rPr lang="en-US" sz="2000" dirty="0">
                <a:solidFill>
                  <a:srgbClr val="EBECEF"/>
                </a:solidFill>
                <a:latin typeface="Epilogue" pitchFamily="34" charset="0"/>
                <a:ea typeface="Epilogue" pitchFamily="34" charset="-122"/>
                <a:cs typeface="Epilogue" pitchFamily="34" charset="-120"/>
              </a:rPr>
              <a:t>PDF upload interface</a:t>
            </a:r>
            <a:endParaRPr lang="en-US" sz="2000" dirty="0"/>
          </a:p>
        </p:txBody>
      </p:sp>
      <p:sp>
        <p:nvSpPr>
          <p:cNvPr id="20" name="Text 18"/>
          <p:cNvSpPr/>
          <p:nvPr/>
        </p:nvSpPr>
        <p:spPr>
          <a:xfrm>
            <a:off x="7659384" y="5719883"/>
            <a:ext cx="6164605" cy="596741"/>
          </a:xfrm>
          <a:prstGeom prst="rect">
            <a:avLst/>
          </a:prstGeom>
          <a:noFill/>
          <a:ln/>
        </p:spPr>
        <p:txBody>
          <a:bodyPr wrap="none" rtlCol="0" anchor="t"/>
          <a:lstStyle/>
          <a:p>
            <a:pPr marL="342900" indent="-342900" algn="l">
              <a:lnSpc>
                <a:spcPts val="2709"/>
              </a:lnSpc>
              <a:buSzPct val="100000"/>
              <a:buChar char="•"/>
            </a:pPr>
            <a:r>
              <a:rPr lang="en-US" sz="2000" dirty="0">
                <a:solidFill>
                  <a:srgbClr val="EBECEF"/>
                </a:solidFill>
                <a:latin typeface="Epilogue" pitchFamily="34" charset="0"/>
                <a:ea typeface="Epilogue" pitchFamily="34" charset="-122"/>
                <a:cs typeface="Epilogue" pitchFamily="34" charset="-120"/>
              </a:rPr>
              <a:t>Chat window</a:t>
            </a:r>
            <a:endParaRPr lang="en-US" sz="2000" dirty="0"/>
          </a:p>
        </p:txBody>
      </p:sp>
      <p:pic>
        <p:nvPicPr>
          <p:cNvPr id="23" name="Google Shape;18;p3">
            <a:extLst>
              <a:ext uri="{FF2B5EF4-FFF2-40B4-BE49-F238E27FC236}">
                <a16:creationId xmlns:a16="http://schemas.microsoft.com/office/drawing/2014/main" id="{0C8A60EF-C46F-D219-73A1-2E8AA1169F59}"/>
              </a:ext>
            </a:extLst>
          </p:cNvPr>
          <p:cNvPicPr preferRelativeResize="0"/>
          <p:nvPr/>
        </p:nvPicPr>
        <p:blipFill rotWithShape="1">
          <a:blip r:embed="rId3">
            <a:alphaModFix/>
          </a:blip>
          <a:srcRect/>
          <a:stretch/>
        </p:blipFill>
        <p:spPr>
          <a:xfrm>
            <a:off x="-33197" y="6495888"/>
            <a:ext cx="1613713" cy="17400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414980"/>
          </a:xfrm>
          <a:prstGeom prst="rect">
            <a:avLst/>
          </a:prstGeom>
          <a:solidFill>
            <a:srgbClr val="080E26"/>
          </a:solidFill>
          <a:ln/>
        </p:spPr>
      </p:sp>
      <p:sp>
        <p:nvSpPr>
          <p:cNvPr id="4" name="Text 2"/>
          <p:cNvSpPr/>
          <p:nvPr/>
        </p:nvSpPr>
        <p:spPr>
          <a:xfrm>
            <a:off x="806410" y="591383"/>
            <a:ext cx="8503563" cy="672108"/>
          </a:xfrm>
          <a:prstGeom prst="rect">
            <a:avLst/>
          </a:prstGeom>
          <a:noFill/>
          <a:ln/>
        </p:spPr>
        <p:txBody>
          <a:bodyPr wrap="none" rtlCol="0" anchor="t"/>
          <a:lstStyle/>
          <a:p>
            <a:pPr marL="0" indent="0">
              <a:lnSpc>
                <a:spcPts val="5292"/>
              </a:lnSpc>
              <a:buNone/>
            </a:pPr>
            <a:r>
              <a:rPr lang="en-US" sz="4400" dirty="0">
                <a:solidFill>
                  <a:srgbClr val="FFFFFF"/>
                </a:solidFill>
                <a:latin typeface="Fraunces" pitchFamily="34" charset="0"/>
                <a:ea typeface="Fraunces" pitchFamily="34" charset="-122"/>
                <a:cs typeface="Fraunces" pitchFamily="34" charset="-120"/>
              </a:rPr>
              <a:t>Methodology: Discuss algorithms</a:t>
            </a:r>
            <a:endParaRPr lang="en-US" sz="4400" dirty="0"/>
          </a:p>
        </p:txBody>
      </p:sp>
      <p:pic>
        <p:nvPicPr>
          <p:cNvPr id="5" name="Image 0" descr="preencoded.png"/>
          <p:cNvPicPr>
            <a:picLocks noChangeAspect="1"/>
          </p:cNvPicPr>
          <p:nvPr/>
        </p:nvPicPr>
        <p:blipFill>
          <a:blip r:embed="rId3"/>
          <a:stretch>
            <a:fillRect/>
          </a:stretch>
        </p:blipFill>
        <p:spPr>
          <a:xfrm>
            <a:off x="2986802" y="1693545"/>
            <a:ext cx="2147888" cy="1582936"/>
          </a:xfrm>
          <a:prstGeom prst="rect">
            <a:avLst/>
          </a:prstGeom>
        </p:spPr>
      </p:pic>
      <p:sp>
        <p:nvSpPr>
          <p:cNvPr id="6" name="Text 3"/>
          <p:cNvSpPr/>
          <p:nvPr/>
        </p:nvSpPr>
        <p:spPr>
          <a:xfrm>
            <a:off x="3999071" y="2475071"/>
            <a:ext cx="123230" cy="430054"/>
          </a:xfrm>
          <a:prstGeom prst="rect">
            <a:avLst/>
          </a:prstGeom>
          <a:noFill/>
          <a:ln/>
        </p:spPr>
        <p:txBody>
          <a:bodyPr wrap="none" rtlCol="0" anchor="t"/>
          <a:lstStyle/>
          <a:p>
            <a:pPr marL="0" indent="0" algn="ctr">
              <a:lnSpc>
                <a:spcPts val="3387"/>
              </a:lnSpc>
              <a:buNone/>
            </a:pPr>
            <a:r>
              <a:rPr lang="en-US" sz="2117" dirty="0">
                <a:solidFill>
                  <a:srgbClr val="EBECEF"/>
                </a:solidFill>
                <a:latin typeface="Fraunces" pitchFamily="34" charset="0"/>
                <a:ea typeface="Fraunces" pitchFamily="34" charset="-122"/>
                <a:cs typeface="Fraunces" pitchFamily="34" charset="-120"/>
              </a:rPr>
              <a:t>1</a:t>
            </a:r>
            <a:endParaRPr lang="en-US" sz="2117" dirty="0"/>
          </a:p>
        </p:txBody>
      </p:sp>
      <p:sp>
        <p:nvSpPr>
          <p:cNvPr id="7" name="Text 4"/>
          <p:cNvSpPr/>
          <p:nvPr/>
        </p:nvSpPr>
        <p:spPr>
          <a:xfrm>
            <a:off x="5349716" y="2080498"/>
            <a:ext cx="2688074" cy="335994"/>
          </a:xfrm>
          <a:prstGeom prst="rect">
            <a:avLst/>
          </a:prstGeom>
          <a:noFill/>
          <a:ln/>
        </p:spPr>
        <p:txBody>
          <a:bodyPr wrap="none" rtlCol="0" anchor="t"/>
          <a:lstStyle/>
          <a:p>
            <a:pPr marL="0" indent="0" algn="l">
              <a:lnSpc>
                <a:spcPts val="2646"/>
              </a:lnSpc>
              <a:buNone/>
            </a:pPr>
            <a:r>
              <a:rPr lang="en-US" sz="4000" dirty="0">
                <a:solidFill>
                  <a:srgbClr val="EBECEF"/>
                </a:solidFill>
                <a:latin typeface="Fraunces" pitchFamily="34" charset="0"/>
                <a:ea typeface="Fraunces" pitchFamily="34" charset="-122"/>
                <a:cs typeface="Fraunces" pitchFamily="34" charset="-120"/>
              </a:rPr>
              <a:t>Data Extraction</a:t>
            </a:r>
            <a:endParaRPr lang="en-US" sz="4000" dirty="0"/>
          </a:p>
        </p:txBody>
      </p:sp>
      <p:sp>
        <p:nvSpPr>
          <p:cNvPr id="8" name="Text 5"/>
          <p:cNvSpPr/>
          <p:nvPr/>
        </p:nvSpPr>
        <p:spPr>
          <a:xfrm>
            <a:off x="5349716" y="2545437"/>
            <a:ext cx="5777270" cy="343972"/>
          </a:xfrm>
          <a:prstGeom prst="rect">
            <a:avLst/>
          </a:prstGeom>
          <a:noFill/>
          <a:ln/>
        </p:spPr>
        <p:txBody>
          <a:bodyPr wrap="none" rtlCol="0" anchor="t"/>
          <a:lstStyle/>
          <a:p>
            <a:pPr marL="0" indent="0" algn="l">
              <a:lnSpc>
                <a:spcPts val="2709"/>
              </a:lnSpc>
              <a:buNone/>
            </a:pPr>
            <a:r>
              <a:rPr lang="en-US" sz="2000" dirty="0">
                <a:solidFill>
                  <a:srgbClr val="EBECEF"/>
                </a:solidFill>
                <a:latin typeface="Epilogue" pitchFamily="34" charset="0"/>
                <a:ea typeface="Epilogue" pitchFamily="34" charset="-122"/>
                <a:cs typeface="Epilogue" pitchFamily="34" charset="-120"/>
              </a:rPr>
              <a:t>Efficiently extract important information from PDF files</a:t>
            </a:r>
            <a:endParaRPr lang="en-US" sz="2000" dirty="0"/>
          </a:p>
        </p:txBody>
      </p:sp>
      <p:sp>
        <p:nvSpPr>
          <p:cNvPr id="9" name="Shape 6"/>
          <p:cNvSpPr/>
          <p:nvPr/>
        </p:nvSpPr>
        <p:spPr>
          <a:xfrm>
            <a:off x="5188387" y="3278654"/>
            <a:ext cx="8581906" cy="21491"/>
          </a:xfrm>
          <a:prstGeom prst="roundRect">
            <a:avLst>
              <a:gd name="adj" fmla="val 450299"/>
            </a:avLst>
          </a:prstGeom>
          <a:solidFill>
            <a:srgbClr val="414A70"/>
          </a:solidFill>
          <a:ln/>
        </p:spPr>
      </p:sp>
      <p:pic>
        <p:nvPicPr>
          <p:cNvPr id="10" name="Image 1" descr="preencoded.png"/>
          <p:cNvPicPr>
            <a:picLocks noChangeAspect="1"/>
          </p:cNvPicPr>
          <p:nvPr/>
        </p:nvPicPr>
        <p:blipFill>
          <a:blip r:embed="rId4"/>
          <a:stretch>
            <a:fillRect/>
          </a:stretch>
        </p:blipFill>
        <p:spPr>
          <a:xfrm>
            <a:off x="1912858" y="3330178"/>
            <a:ext cx="4295775" cy="1582936"/>
          </a:xfrm>
          <a:prstGeom prst="rect">
            <a:avLst/>
          </a:prstGeom>
        </p:spPr>
      </p:pic>
      <p:sp>
        <p:nvSpPr>
          <p:cNvPr id="11" name="Text 7"/>
          <p:cNvSpPr/>
          <p:nvPr/>
        </p:nvSpPr>
        <p:spPr>
          <a:xfrm>
            <a:off x="3979188" y="3906560"/>
            <a:ext cx="162878" cy="430054"/>
          </a:xfrm>
          <a:prstGeom prst="rect">
            <a:avLst/>
          </a:prstGeom>
          <a:noFill/>
          <a:ln/>
        </p:spPr>
        <p:txBody>
          <a:bodyPr wrap="none" rtlCol="0" anchor="t"/>
          <a:lstStyle/>
          <a:p>
            <a:pPr marL="0" indent="0" algn="ctr">
              <a:lnSpc>
                <a:spcPts val="3387"/>
              </a:lnSpc>
              <a:buNone/>
            </a:pPr>
            <a:r>
              <a:rPr lang="en-US" sz="2117" dirty="0">
                <a:solidFill>
                  <a:srgbClr val="EBECEF"/>
                </a:solidFill>
                <a:latin typeface="Fraunces" pitchFamily="34" charset="0"/>
                <a:ea typeface="Fraunces" pitchFamily="34" charset="-122"/>
                <a:cs typeface="Fraunces" pitchFamily="34" charset="-120"/>
              </a:rPr>
              <a:t>2</a:t>
            </a:r>
            <a:endParaRPr lang="en-US" sz="2117" dirty="0"/>
          </a:p>
        </p:txBody>
      </p:sp>
      <p:sp>
        <p:nvSpPr>
          <p:cNvPr id="12" name="Text 8"/>
          <p:cNvSpPr/>
          <p:nvPr/>
        </p:nvSpPr>
        <p:spPr>
          <a:xfrm>
            <a:off x="6423660" y="3717131"/>
            <a:ext cx="2688074" cy="335994"/>
          </a:xfrm>
          <a:prstGeom prst="rect">
            <a:avLst/>
          </a:prstGeom>
          <a:noFill/>
          <a:ln/>
        </p:spPr>
        <p:txBody>
          <a:bodyPr wrap="none" rtlCol="0" anchor="t"/>
          <a:lstStyle/>
          <a:p>
            <a:pPr marL="0" indent="0" algn="l">
              <a:lnSpc>
                <a:spcPts val="2646"/>
              </a:lnSpc>
              <a:buNone/>
            </a:pPr>
            <a:r>
              <a:rPr lang="en-US" sz="2400" dirty="0">
                <a:solidFill>
                  <a:srgbClr val="EBECEF"/>
                </a:solidFill>
                <a:latin typeface="Fraunces" pitchFamily="34" charset="0"/>
                <a:ea typeface="Fraunces" pitchFamily="34" charset="-122"/>
                <a:cs typeface="Fraunces" pitchFamily="34" charset="-120"/>
              </a:rPr>
              <a:t>Content Analysis</a:t>
            </a:r>
            <a:endParaRPr lang="en-US" sz="2400" dirty="0"/>
          </a:p>
        </p:txBody>
      </p:sp>
      <p:sp>
        <p:nvSpPr>
          <p:cNvPr id="13" name="Text 9"/>
          <p:cNvSpPr/>
          <p:nvPr/>
        </p:nvSpPr>
        <p:spPr>
          <a:xfrm>
            <a:off x="6423660" y="4182070"/>
            <a:ext cx="5674995" cy="343972"/>
          </a:xfrm>
          <a:prstGeom prst="rect">
            <a:avLst/>
          </a:prstGeom>
          <a:noFill/>
          <a:ln/>
        </p:spPr>
        <p:txBody>
          <a:bodyPr wrap="none" rtlCol="0" anchor="t"/>
          <a:lstStyle/>
          <a:p>
            <a:pPr marL="0" indent="0" algn="l">
              <a:lnSpc>
                <a:spcPts val="2709"/>
              </a:lnSpc>
              <a:buNone/>
            </a:pPr>
            <a:r>
              <a:rPr lang="en-US" sz="2000" dirty="0">
                <a:solidFill>
                  <a:srgbClr val="EBECEF"/>
                </a:solidFill>
                <a:latin typeface="Epilogue" pitchFamily="34" charset="0"/>
                <a:ea typeface="Epilogue" pitchFamily="34" charset="-122"/>
                <a:cs typeface="Epilogue" pitchFamily="34" charset="-120"/>
              </a:rPr>
              <a:t>Understand the structure and meaning of documents</a:t>
            </a:r>
            <a:endParaRPr lang="en-US" sz="2000" dirty="0"/>
          </a:p>
        </p:txBody>
      </p:sp>
      <p:sp>
        <p:nvSpPr>
          <p:cNvPr id="14" name="Shape 10"/>
          <p:cNvSpPr/>
          <p:nvPr/>
        </p:nvSpPr>
        <p:spPr>
          <a:xfrm>
            <a:off x="6262330" y="4915287"/>
            <a:ext cx="7507962" cy="21491"/>
          </a:xfrm>
          <a:prstGeom prst="roundRect">
            <a:avLst>
              <a:gd name="adj" fmla="val 450299"/>
            </a:avLst>
          </a:prstGeom>
          <a:solidFill>
            <a:srgbClr val="414A70"/>
          </a:solidFill>
          <a:ln/>
        </p:spPr>
      </p:sp>
      <p:pic>
        <p:nvPicPr>
          <p:cNvPr id="15" name="Image 2" descr="preencoded.png"/>
          <p:cNvPicPr>
            <a:picLocks noChangeAspect="1"/>
          </p:cNvPicPr>
          <p:nvPr/>
        </p:nvPicPr>
        <p:blipFill>
          <a:blip r:embed="rId5"/>
          <a:stretch>
            <a:fillRect/>
          </a:stretch>
        </p:blipFill>
        <p:spPr>
          <a:xfrm>
            <a:off x="838914" y="4966811"/>
            <a:ext cx="6443663" cy="1582936"/>
          </a:xfrm>
          <a:prstGeom prst="rect">
            <a:avLst/>
          </a:prstGeom>
        </p:spPr>
      </p:pic>
      <p:sp>
        <p:nvSpPr>
          <p:cNvPr id="16" name="Text 11"/>
          <p:cNvSpPr/>
          <p:nvPr/>
        </p:nvSpPr>
        <p:spPr>
          <a:xfrm>
            <a:off x="3986570" y="5543193"/>
            <a:ext cx="148352" cy="430054"/>
          </a:xfrm>
          <a:prstGeom prst="rect">
            <a:avLst/>
          </a:prstGeom>
          <a:noFill/>
          <a:ln/>
        </p:spPr>
        <p:txBody>
          <a:bodyPr wrap="none" rtlCol="0" anchor="t"/>
          <a:lstStyle/>
          <a:p>
            <a:pPr marL="0" indent="0" algn="ctr">
              <a:lnSpc>
                <a:spcPts val="3387"/>
              </a:lnSpc>
              <a:buNone/>
            </a:pPr>
            <a:r>
              <a:rPr lang="en-US" sz="2117" dirty="0">
                <a:solidFill>
                  <a:srgbClr val="EBECEF"/>
                </a:solidFill>
                <a:latin typeface="Fraunces" pitchFamily="34" charset="0"/>
                <a:ea typeface="Fraunces" pitchFamily="34" charset="-122"/>
                <a:cs typeface="Fraunces" pitchFamily="34" charset="-120"/>
              </a:rPr>
              <a:t>3</a:t>
            </a:r>
            <a:endParaRPr lang="en-US" sz="2117" dirty="0"/>
          </a:p>
        </p:txBody>
      </p:sp>
      <p:sp>
        <p:nvSpPr>
          <p:cNvPr id="17" name="Text 12"/>
          <p:cNvSpPr/>
          <p:nvPr/>
        </p:nvSpPr>
        <p:spPr>
          <a:xfrm>
            <a:off x="7497604" y="5181838"/>
            <a:ext cx="3722965" cy="335994"/>
          </a:xfrm>
          <a:prstGeom prst="rect">
            <a:avLst/>
          </a:prstGeom>
          <a:noFill/>
          <a:ln/>
        </p:spPr>
        <p:txBody>
          <a:bodyPr wrap="none" rtlCol="0" anchor="t"/>
          <a:lstStyle/>
          <a:p>
            <a:pPr marL="0" indent="0" algn="l">
              <a:lnSpc>
                <a:spcPts val="2646"/>
              </a:lnSpc>
              <a:buNone/>
            </a:pPr>
            <a:r>
              <a:rPr lang="en-US" sz="2400" dirty="0">
                <a:solidFill>
                  <a:srgbClr val="EBECEF"/>
                </a:solidFill>
                <a:latin typeface="Fraunces" pitchFamily="34" charset="0"/>
                <a:ea typeface="Fraunces" pitchFamily="34" charset="-122"/>
                <a:cs typeface="Fraunces" pitchFamily="34" charset="-120"/>
              </a:rPr>
              <a:t>Large Language Model (LLM)</a:t>
            </a:r>
            <a:endParaRPr lang="en-US" sz="2400" dirty="0"/>
          </a:p>
        </p:txBody>
      </p:sp>
      <p:sp>
        <p:nvSpPr>
          <p:cNvPr id="18" name="Text 13"/>
          <p:cNvSpPr/>
          <p:nvPr/>
        </p:nvSpPr>
        <p:spPr>
          <a:xfrm>
            <a:off x="7497604" y="5646777"/>
            <a:ext cx="6111359" cy="687943"/>
          </a:xfrm>
          <a:prstGeom prst="rect">
            <a:avLst/>
          </a:prstGeom>
          <a:noFill/>
          <a:ln/>
        </p:spPr>
        <p:txBody>
          <a:bodyPr wrap="square" rtlCol="0" anchor="t"/>
          <a:lstStyle/>
          <a:p>
            <a:pPr marL="0" indent="0" algn="l">
              <a:lnSpc>
                <a:spcPts val="2709"/>
              </a:lnSpc>
              <a:buNone/>
            </a:pPr>
            <a:r>
              <a:rPr lang="en-US" sz="2000" dirty="0">
                <a:solidFill>
                  <a:srgbClr val="EBECEF"/>
                </a:solidFill>
                <a:latin typeface="Epilogue" pitchFamily="34" charset="0"/>
                <a:ea typeface="Epilogue" pitchFamily="34" charset="-122"/>
                <a:cs typeface="Epilogue" pitchFamily="34" charset="-120"/>
              </a:rPr>
              <a:t>Utilize a powerful language model to enhance document understanding and analysis</a:t>
            </a:r>
            <a:endParaRPr lang="en-US" sz="2000" dirty="0"/>
          </a:p>
        </p:txBody>
      </p:sp>
      <p:sp>
        <p:nvSpPr>
          <p:cNvPr id="19" name="Text 14"/>
          <p:cNvSpPr/>
          <p:nvPr/>
        </p:nvSpPr>
        <p:spPr>
          <a:xfrm>
            <a:off x="1613266" y="6791682"/>
            <a:ext cx="12210723" cy="1031915"/>
          </a:xfrm>
          <a:prstGeom prst="rect">
            <a:avLst/>
          </a:prstGeom>
          <a:noFill/>
          <a:ln/>
        </p:spPr>
        <p:txBody>
          <a:bodyPr wrap="square" rtlCol="0" anchor="t"/>
          <a:lstStyle/>
          <a:p>
            <a:pPr marL="0" indent="0">
              <a:lnSpc>
                <a:spcPts val="2709"/>
              </a:lnSpc>
              <a:buNone/>
            </a:pPr>
            <a:r>
              <a:rPr lang="en-US" sz="1693" dirty="0">
                <a:solidFill>
                  <a:srgbClr val="EBECEF"/>
                </a:solidFill>
                <a:latin typeface="Epilogue" pitchFamily="34" charset="0"/>
                <a:ea typeface="Epilogue" pitchFamily="34" charset="-122"/>
                <a:cs typeface="Epilogue" pitchFamily="34" charset="-120"/>
              </a:rPr>
              <a:t>At the core of the PDF SaaS platform are advanced algorithms that power its key functionalities. These include efficient data extraction from PDF files, understanding the structure and meaning of documents, and utilizing a Large Language Model (LLM) to enhance document understanding and analysis. </a:t>
            </a:r>
            <a:endParaRPr lang="en-US" sz="1693" dirty="0"/>
          </a:p>
        </p:txBody>
      </p:sp>
      <p:pic>
        <p:nvPicPr>
          <p:cNvPr id="21" name="Google Shape;18;p3">
            <a:extLst>
              <a:ext uri="{FF2B5EF4-FFF2-40B4-BE49-F238E27FC236}">
                <a16:creationId xmlns:a16="http://schemas.microsoft.com/office/drawing/2014/main" id="{9A10C128-ABA5-27AA-ACE2-4AD44E406034}"/>
              </a:ext>
            </a:extLst>
          </p:cNvPr>
          <p:cNvPicPr preferRelativeResize="0"/>
          <p:nvPr/>
        </p:nvPicPr>
        <p:blipFill rotWithShape="1">
          <a:blip r:embed="rId6">
            <a:alphaModFix/>
          </a:blip>
          <a:srcRect/>
          <a:stretch/>
        </p:blipFill>
        <p:spPr>
          <a:xfrm>
            <a:off x="-447" y="6579780"/>
            <a:ext cx="1613713" cy="17400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background with white text&#10;&#10;Description automatically generated">
            <a:extLst>
              <a:ext uri="{FF2B5EF4-FFF2-40B4-BE49-F238E27FC236}">
                <a16:creationId xmlns:a16="http://schemas.microsoft.com/office/drawing/2014/main" id="{03807214-E59C-495C-B3D9-CB81772DD028}"/>
              </a:ext>
            </a:extLst>
          </p:cNvPr>
          <p:cNvPicPr>
            <a:picLocks noChangeAspect="1"/>
          </p:cNvPicPr>
          <p:nvPr/>
        </p:nvPicPr>
        <p:blipFill>
          <a:blip r:embed="rId2"/>
          <a:stretch>
            <a:fillRect/>
          </a:stretch>
        </p:blipFill>
        <p:spPr>
          <a:xfrm>
            <a:off x="-147360" y="-435644"/>
            <a:ext cx="14925119" cy="8787164"/>
          </a:xfrm>
          <a:prstGeom prst="rect">
            <a:avLst/>
          </a:prstGeom>
        </p:spPr>
      </p:pic>
      <p:pic>
        <p:nvPicPr>
          <p:cNvPr id="5" name="Google Shape;18;p3">
            <a:extLst>
              <a:ext uri="{FF2B5EF4-FFF2-40B4-BE49-F238E27FC236}">
                <a16:creationId xmlns:a16="http://schemas.microsoft.com/office/drawing/2014/main" id="{DD7D4149-63AA-45D8-8193-262BC941691C}"/>
              </a:ext>
            </a:extLst>
          </p:cNvPr>
          <p:cNvPicPr preferRelativeResize="0"/>
          <p:nvPr/>
        </p:nvPicPr>
        <p:blipFill rotWithShape="1">
          <a:blip r:embed="rId3">
            <a:alphaModFix/>
          </a:blip>
          <a:srcRect/>
          <a:stretch/>
        </p:blipFill>
        <p:spPr>
          <a:xfrm>
            <a:off x="-274767" y="6579780"/>
            <a:ext cx="1613713" cy="1740037"/>
          </a:xfrm>
          <a:prstGeom prst="rect">
            <a:avLst/>
          </a:prstGeom>
          <a:noFill/>
          <a:ln>
            <a:noFill/>
          </a:ln>
        </p:spPr>
      </p:pic>
    </p:spTree>
    <p:extLst>
      <p:ext uri="{BB962C8B-B14F-4D97-AF65-F5344CB8AC3E}">
        <p14:creationId xmlns:p14="http://schemas.microsoft.com/office/powerpoint/2010/main" val="817061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TotalTime>
  <Words>764</Words>
  <Application>Microsoft Office PowerPoint</Application>
  <PresentationFormat>Custom</PresentationFormat>
  <Paragraphs>94</Paragraphs>
  <Slides>18</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Epilogue</vt:lpstr>
      <vt:lpstr>Fraunces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10</cp:revision>
  <dcterms:created xsi:type="dcterms:W3CDTF">2024-04-21T22:58:01Z</dcterms:created>
  <dcterms:modified xsi:type="dcterms:W3CDTF">2024-05-01T05:09:37Z</dcterms:modified>
</cp:coreProperties>
</file>